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notesMasterIdLst>
    <p:notesMasterId r:id="rId25"/>
  </p:notesMasterIdLst>
  <p:handoutMasterIdLst>
    <p:handoutMasterId r:id="rId26"/>
  </p:handoutMasterIdLst>
  <p:sldIdLst>
    <p:sldId id="1103" r:id="rId2"/>
    <p:sldId id="1096" r:id="rId3"/>
    <p:sldId id="1097" r:id="rId4"/>
    <p:sldId id="1095" r:id="rId5"/>
    <p:sldId id="1098" r:id="rId6"/>
    <p:sldId id="1099" r:id="rId7"/>
    <p:sldId id="1100" r:id="rId8"/>
    <p:sldId id="1089" r:id="rId9"/>
    <p:sldId id="1107" r:id="rId10"/>
    <p:sldId id="1063" r:id="rId11"/>
    <p:sldId id="1105" r:id="rId12"/>
    <p:sldId id="262" r:id="rId13"/>
    <p:sldId id="263" r:id="rId14"/>
    <p:sldId id="264" r:id="rId15"/>
    <p:sldId id="266" r:id="rId16"/>
    <p:sldId id="268" r:id="rId17"/>
    <p:sldId id="269" r:id="rId18"/>
    <p:sldId id="290" r:id="rId19"/>
    <p:sldId id="258" r:id="rId20"/>
    <p:sldId id="282" r:id="rId21"/>
    <p:sldId id="1108" r:id="rId22"/>
    <p:sldId id="289" r:id="rId23"/>
    <p:sldId id="110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ACC1429-5C31-48A1-9345-C86D5AE81101}">
          <p14:sldIdLst>
            <p14:sldId id="1103"/>
            <p14:sldId id="1096"/>
            <p14:sldId id="1097"/>
            <p14:sldId id="1095"/>
            <p14:sldId id="1098"/>
            <p14:sldId id="1099"/>
            <p14:sldId id="1100"/>
            <p14:sldId id="1089"/>
            <p14:sldId id="1107"/>
            <p14:sldId id="1063"/>
            <p14:sldId id="1105"/>
            <p14:sldId id="262"/>
            <p14:sldId id="263"/>
            <p14:sldId id="264"/>
            <p14:sldId id="266"/>
            <p14:sldId id="268"/>
            <p14:sldId id="269"/>
            <p14:sldId id="290"/>
            <p14:sldId id="258"/>
            <p14:sldId id="282"/>
            <p14:sldId id="1108"/>
            <p14:sldId id="289"/>
            <p14:sldId id="1106"/>
          </p14:sldIdLst>
        </p14:section>
        <p14:section name="Untitled Section" id="{B741BE13-EA99-490C-8508-41CA9342906E}">
          <p14:sldIdLst/>
        </p14:section>
        <p14:section name="Untitled Section" id="{FBF882E6-3CC9-4C34-8961-F74FCE559AF8}">
          <p14:sldIdLst/>
        </p14:section>
        <p14:section name="Untitled Section" id="{EEBD95B5-5AF2-4B47-8D3A-4C29252A18B7}">
          <p14:sldIdLst/>
        </p14:section>
        <p14:section name="Untitled Section" id="{EE16731D-72C9-425A-A734-BB9120CA2FA4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1117" userDrawn="1">
          <p15:clr>
            <a:srgbClr val="A4A3A4"/>
          </p15:clr>
        </p15:guide>
        <p15:guide id="2" pos="6867" userDrawn="1">
          <p15:clr>
            <a:srgbClr val="A4A3A4"/>
          </p15:clr>
        </p15:guide>
        <p15:guide id="3" orient="horz" pos="1389" userDrawn="1">
          <p15:clr>
            <a:srgbClr val="A4A3A4"/>
          </p15:clr>
        </p15:guide>
        <p15:guide id="4" orient="horz" pos="424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iryn Vine" initials="K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EDD"/>
    <a:srgbClr val="070402"/>
    <a:srgbClr val="143B7A"/>
    <a:srgbClr val="DBE9DC"/>
    <a:srgbClr val="E2EEE3"/>
    <a:srgbClr val="5B181A"/>
    <a:srgbClr val="F49900"/>
    <a:srgbClr val="E6E6E6"/>
    <a:srgbClr val="FFCC00"/>
    <a:srgbClr val="A03A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74" autoAdjust="0"/>
    <p:restoredTop sz="84400" autoAdjust="0"/>
  </p:normalViewPr>
  <p:slideViewPr>
    <p:cSldViewPr snapToObjects="1">
      <p:cViewPr varScale="1">
        <p:scale>
          <a:sx n="62" d="100"/>
          <a:sy n="62" d="100"/>
        </p:scale>
        <p:origin x="-1044" y="-72"/>
      </p:cViewPr>
      <p:guideLst>
        <p:guide orient="horz" pos="1117"/>
        <p:guide orient="horz" pos="1389"/>
        <p:guide orient="horz" pos="4247"/>
        <p:guide pos="68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05723-D97C-E745-9478-07A6F33B2BD5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CA21D-FF2A-B646-99A7-14029F863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9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AA763-3E23-4442-B187-AE0224A51AC2}" type="datetimeFigureOut">
              <a:rPr lang="en-GB" smtClean="0"/>
              <a:t>18/11/2020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39EEE-4C56-9044-B815-BA09ED0AB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2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Уважаемые Коллеги!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Доброго времени суток!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Меня зовут, Сун Чер, моя фамилия «И».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Специалист Организационно методического отдела по неврологии Департамента здравоохранения города Москвы.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Представляю Вашему вниманию презентацию проекта «МОЗГ 4,5». Вы узнаете о истории, достижениях и перспективах развития проекта.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699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bac0501a2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bac0501a2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ru" sz="1200" b="0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Кто мне расскажет, кто все эти супергерои?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 знаете, какая у них суперсила?</a:t>
            </a:r>
            <a:endParaRPr lang="ru" sz="1800" b="0" i="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EBC76-61D5-4320-A166-77DD370461D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2369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Верно. Эльза управляет снегом и льдом.</a:t>
            </a:r>
            <a:endParaRPr lang="ru" sz="4400" b="1" i="0" dirty="0">
              <a:solidFill>
                <a:srgbClr val="00577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EBC76-61D5-4320-A166-77DD370461D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0040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Человек-паук может прыгать с одного здания на другое с помощью паутины.</a:t>
            </a:r>
            <a:endParaRPr lang="ru" sz="3700" b="1" i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EBC76-61D5-4320-A166-77DD370461D6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170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Пожилые люди не обладают такой суперсилой, как у Эльзы или Человека-паука. Но они так нас любят и заботятся о нас, что тоже становятся супергероями, не так ли?</a:t>
            </a:r>
            <a:endParaRPr lang="ru" sz="3700" b="1" i="0" dirty="0">
              <a:solidFill>
                <a:srgbClr val="00577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EBC76-61D5-4320-A166-77DD370461D6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474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EBC76-61D5-4320-A166-77DD370461D6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5036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EBC76-61D5-4320-A166-77DD370461D6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1174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4bac0501a2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4bac0501a2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 вы знаете, что если злодей Тромб атакует, лицо Миши может неожиданно перекоситься?</a:t>
            </a: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Как будто одна сторона лица больше не слушается команд мозга.</a:t>
            </a:r>
            <a:endParaRPr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449208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f88252dc4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f88252dc4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Как члены команды «Супергероев М.О.З.Г. 4,5» вы должны знать, как выглядит человек, когда у него случается инсульт.</a:t>
            </a: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Знаете простой способ, как запомнить признаки того, что у человека из-за злодея Тромба случился инсульт?</a:t>
            </a: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Просто запомните номер 103!</a:t>
            </a: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Цифра 1 — когда происходит перекос лица на 1 сторону.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Это произошло с Мишей, о котором мы сегодня узнали.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 — когда 0 силы в одной руке, а 3 — когда 2 губы и 1 язык перестают слушаться, и человек не может говорить.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Мы узнаем об этом в последующие недели.</a:t>
            </a: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103</a:t>
            </a: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сторона лица</a:t>
            </a: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силы в руке</a:t>
            </a: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губы и 1 язык не слушаются</a:t>
            </a: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Все просто, правда?</a:t>
            </a:r>
            <a:endParaRPr sz="1000"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786964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4bac0501a2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4bac0501a2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" sz="1200" b="0" i="0" dirty="0">
                <a:solidFill>
                  <a:srgbClr val="000000"/>
                </a:solidFill>
                <a:latin typeface="Comfortaa" pitchFamily="18" charset="0"/>
              </a:rPr>
              <a:t>Помните, что нужно делать, если вдруг дома у вашего супергероя внезапно перекосит лицо?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" sz="1200" b="0" i="0" dirty="0">
                <a:solidFill>
                  <a:srgbClr val="000000"/>
                </a:solidFill>
                <a:latin typeface="Comfortaa" pitchFamily="18" charset="0"/>
              </a:rPr>
              <a:t>Надо вызвать скорую помощь, верно.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" sz="1200" b="0" i="0" dirty="0">
                <a:solidFill>
                  <a:srgbClr val="000000"/>
                </a:solidFill>
                <a:latin typeface="Comfortaa" pitchFamily="18" charset="0"/>
              </a:rPr>
              <a:t>По какому телефону надо звонить?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" sz="1200" b="0" i="0" dirty="0">
                <a:solidFill>
                  <a:srgbClr val="000000"/>
                </a:solidFill>
                <a:latin typeface="Comfortaa" pitchFamily="18" charset="0"/>
              </a:rPr>
              <a:t>103, молодцы.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" sz="1200" b="0" i="0" dirty="0">
                <a:solidFill>
                  <a:srgbClr val="000000"/>
                </a:solidFill>
                <a:latin typeface="Comfortaa" pitchFamily="18" charset="0"/>
              </a:rPr>
              <a:t>А теперь давайте потренируемся, что надо говорить по телефону диспетчеру скорой помощи.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" sz="1200" b="0" i="0" dirty="0">
                <a:solidFill>
                  <a:srgbClr val="000000"/>
                </a:solidFill>
                <a:latin typeface="Comfortaa" pitchFamily="18" charset="0"/>
              </a:rPr>
              <a:t>Здравствуйте, меня зовут ...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0" i="0" dirty="0">
                <a:solidFill>
                  <a:srgbClr val="000000"/>
                </a:solidFill>
                <a:latin typeface="Comfortaa" pitchFamily="18" charset="0"/>
              </a:rPr>
              <a:t>Мой адрес ...</a:t>
            </a:r>
            <a:endParaRPr lang="en-US" sz="1200" b="0" i="0" dirty="0">
              <a:solidFill>
                <a:srgbClr val="000000"/>
              </a:solidFill>
              <a:latin typeface="Comfortaa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Пришлите, пожалуйста, скорую помощь</a:t>
            </a:r>
            <a:endParaRPr lang="en-US"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 моей бабушки/дедушки/тети/дяди вдруг перекосило лицо, 1 уголок рта опустился.</a:t>
            </a:r>
            <a:endParaRPr lang="ru" sz="1200" b="0" i="0" dirty="0">
              <a:solidFill>
                <a:srgbClr val="000000"/>
              </a:solidFill>
              <a:latin typeface="Comforta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71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Под руководством главного невролога Департамента здравоохранения города Москвы,  Николая Анатольевича </a:t>
            </a:r>
            <a:r>
              <a:rPr lang="ru-RU" dirty="0" err="1"/>
              <a:t>Шамалова</a:t>
            </a:r>
            <a:r>
              <a:rPr lang="ru-RU" dirty="0"/>
              <a:t>. Командой единомышленников, была разработана концепция «МОЗГ 4,5»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2669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366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 – мимика нарушена.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 – ослабли рука или нога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З - затруднена речь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Г – главное успеть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Нельзя медлить, иначе мозг не спасти!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Не жди! Звони 103!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Разработанные материалы были адаптированы под целевые аудитории.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8487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 рамках межведомственного и межсекторного взаимодействия проводилась информационно-коммуникационная кампания «МОЗГ 4,5».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Мастер-классы для обучающихся, работающих  и пенсионеров.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80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/>
              <a:t>Челлендж</a:t>
            </a:r>
            <a:r>
              <a:rPr lang="ru-RU" dirty="0"/>
              <a:t> </a:t>
            </a:r>
            <a:r>
              <a:rPr lang="en-US" dirty="0"/>
              <a:t>#</a:t>
            </a:r>
            <a:r>
              <a:rPr lang="ru-RU" dirty="0"/>
              <a:t>ВЫЗОВМОЗГ45</a:t>
            </a:r>
            <a:r>
              <a:rPr lang="en-US" dirty="0"/>
              <a:t> </a:t>
            </a:r>
            <a:r>
              <a:rPr lang="ru-RU" dirty="0"/>
              <a:t> в социальных медиа, с привлечением лидеров общественного мнения и </a:t>
            </a:r>
            <a:r>
              <a:rPr lang="ru-RU" dirty="0" err="1"/>
              <a:t>селебрити</a:t>
            </a:r>
            <a:r>
              <a:rPr lang="ru-RU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Охват, подтвержденный данными мониторинговых систем составил более 15 000 000 человек.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5524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Сверх значимым являлась возможность, «измерить» эффективность проводимой в 2019 году информационно-коммуникационной кампании «МОЗГ 4,5».НИИ Организации здравоохранения и медицинского менеджмента Департамента здравоохранения города Москвы проведено </a:t>
            </a:r>
            <a:r>
              <a:rPr lang="ru-RU" dirty="0" smtClean="0"/>
              <a:t>социологическое исследование </a:t>
            </a:r>
            <a:r>
              <a:rPr lang="ru-RU" dirty="0"/>
              <a:t>«Информированность населения города Москвы об инсульте», в котором приняло участие 1 600 человек. Выявлен статистический значимый рост количества осведомленных и основные источники информации о признаках инсульта. </a:t>
            </a:r>
          </a:p>
        </p:txBody>
      </p:sp>
    </p:spTree>
    <p:extLst>
      <p:ext uri="{BB962C8B-B14F-4D97-AF65-F5344CB8AC3E}">
        <p14:creationId xmlns:p14="http://schemas.microsoft.com/office/powerpoint/2010/main" val="206355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Благодаря  проведенной работе, международный проект «</a:t>
            </a:r>
            <a:r>
              <a:rPr lang="en-US" dirty="0"/>
              <a:t>FAST</a:t>
            </a:r>
            <a:r>
              <a:rPr lang="ru-RU" dirty="0"/>
              <a:t> Н</a:t>
            </a:r>
            <a:r>
              <a:rPr lang="en-US" dirty="0"/>
              <a:t>EROES</a:t>
            </a:r>
            <a:r>
              <a:rPr lang="ru-RU" dirty="0"/>
              <a:t> 112» согласовал сотрудничество в рамках концепции «МОЗГ 4,5»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3400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f88252dc4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f88252dc4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000" b="0" i="0" dirty="0">
                <a:solidFill>
                  <a:srgbClr val="000000"/>
                </a:solidFill>
              </a:rPr>
              <a:t>Основным источником информации о признаках инсульта, по данным проведенного социологического иследования явлются родственники и знакомые.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latin typeface="Comfortaa"/>
                <a:ea typeface="Comfortaa"/>
                <a:cs typeface="Comfortaa"/>
                <a:sym typeface="Comfortaa"/>
              </a:rPr>
              <a:t>В обновленной информационно-коммуникационной кампании «МОЗГ 4,5» акцент на обучение детей.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617758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Супергерои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Михаил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Олег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Зинаида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Гриша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1424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" y="-99391"/>
            <a:ext cx="12192003" cy="695765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810000" y="6753467"/>
            <a:ext cx="10571600" cy="10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65997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954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60862" y="363393"/>
            <a:ext cx="8551093" cy="725145"/>
          </a:xfrm>
        </p:spPr>
        <p:txBody>
          <a:bodyPr>
            <a:normAutofit/>
          </a:bodyPr>
          <a:lstStyle/>
          <a:p>
            <a:endParaRPr lang="en-US" sz="4267" dirty="0"/>
          </a:p>
        </p:txBody>
      </p:sp>
    </p:spTree>
    <p:extLst>
      <p:ext uri="{BB962C8B-B14F-4D97-AF65-F5344CB8AC3E}">
        <p14:creationId xmlns:p14="http://schemas.microsoft.com/office/powerpoint/2010/main" val="117565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ußzeilenplatzhalt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064684" y="198780"/>
            <a:ext cx="8551093" cy="91347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dirty="0"/>
              <a:t>Titelmasterformat durch </a:t>
            </a:r>
            <a:br>
              <a:rPr lang="de-DE" dirty="0"/>
            </a:br>
            <a:r>
              <a:rPr lang="de-DE" dirty="0"/>
              <a:t>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540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09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826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bg>
      <p:bgPr>
        <a:solidFill>
          <a:srgbClr val="FFFFFF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972600" y="1414784"/>
            <a:ext cx="102516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972600" y="2428417"/>
            <a:ext cx="102516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 txBox="1"/>
          <p:nvPr/>
        </p:nvSpPr>
        <p:spPr>
          <a:xfrm>
            <a:off x="302067" y="104667"/>
            <a:ext cx="11384800" cy="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l"/>
            <a:r>
              <a:rPr lang="ru" sz="800" dirty="0">
                <a:solidFill>
                  <a:srgbClr val="434343"/>
                </a:solidFill>
                <a:latin typeface="Comfortaa" pitchFamily="18" charset="0"/>
              </a:rPr>
              <a:t>Работникам образовательных учреждений — </a:t>
            </a:r>
            <a:r>
              <a:rPr lang="ru" sz="800" b="1" dirty="0">
                <a:solidFill>
                  <a:srgbClr val="434343"/>
                </a:solidFill>
                <a:latin typeface="Comfortaa" pitchFamily="18" charset="0"/>
              </a:rPr>
              <a:t>участникам проекта «Команда супергероев М.О.З.Г. 4,5»</a:t>
            </a:r>
          </a:p>
        </p:txBody>
      </p:sp>
      <p:sp>
        <p:nvSpPr>
          <p:cNvPr id="29" name="Google Shape;29;p4"/>
          <p:cNvSpPr/>
          <p:nvPr/>
        </p:nvSpPr>
        <p:spPr>
          <a:xfrm>
            <a:off x="810000" y="6753467"/>
            <a:ext cx="10571600" cy="10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51260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>
  <p:cSld name="Section header_alt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" y="1"/>
            <a:ext cx="12192000" cy="6858266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72600" y="1763267"/>
            <a:ext cx="10251200" cy="202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3" name="Google Shape;63;p9"/>
          <p:cNvSpPr/>
          <p:nvPr/>
        </p:nvSpPr>
        <p:spPr>
          <a:xfrm>
            <a:off x="810000" y="6753467"/>
            <a:ext cx="10571600" cy="10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0112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sz="2800" b="1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omfortaa"/>
              <a:buChar char="●"/>
              <a:defRPr sz="13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omfortaa"/>
              <a:buChar char="○"/>
              <a:defRPr sz="11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omfortaa"/>
              <a:buChar char="■"/>
              <a:defRPr sz="11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omfortaa"/>
              <a:buChar char="●"/>
              <a:defRPr sz="11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omfortaa"/>
              <a:buChar char="○"/>
              <a:defRPr sz="11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omfortaa"/>
              <a:buChar char="■"/>
              <a:defRPr sz="11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omfortaa"/>
              <a:buChar char="●"/>
              <a:defRPr sz="11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omfortaa"/>
              <a:buChar char="○"/>
              <a:defRPr sz="11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Comfortaa"/>
              <a:buChar char="■"/>
              <a:defRPr sz="11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2555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4" r:id="rId7"/>
    <p:sldLayoutId id="214748379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3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3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9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3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3.jp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8.m4a"/><Relationship Id="rId7" Type="http://schemas.openxmlformats.org/officeDocument/2006/relationships/image" Target="../media/image23.pn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9;p1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2024800"/>
            <a:ext cx="3456384" cy="384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2;p10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4541" y="2020911"/>
            <a:ext cx="3427525" cy="37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9;p24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8" y="2311800"/>
            <a:ext cx="3122764" cy="352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25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3873" y="2020911"/>
            <a:ext cx="2037421" cy="366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55" y="188640"/>
            <a:ext cx="1818032" cy="15132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93670" y="2708920"/>
            <a:ext cx="374938" cy="185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2370504" cy="1701882"/>
          </a:xfrm>
          <a:prstGeom prst="rect">
            <a:avLst/>
          </a:prstGeom>
        </p:spPr>
      </p:pic>
      <p:pic>
        <p:nvPicPr>
          <p:cNvPr id="25" name="Звук 24">
            <a:hlinkClick r:id="" action="ppaction://media"/>
            <a:extLst>
              <a:ext uri="{FF2B5EF4-FFF2-40B4-BE49-F238E27FC236}">
                <a16:creationId xmlns="" xmlns:a16="http://schemas.microsoft.com/office/drawing/2014/main" id="{C8E792A9-397C-1B44-9D9E-EDFEF5499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6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35"/>
    </mc:Choice>
    <mc:Fallback xmlns="">
      <p:transition spd="slow" advTm="18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2;p1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064" y="943740"/>
            <a:ext cx="4626901" cy="56403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312024" y="1515556"/>
            <a:ext cx="5688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4800" b="1" i="0" dirty="0">
                <a:solidFill>
                  <a:srgbClr val="FFFFFF"/>
                </a:solidFill>
              </a:rPr>
              <a:t>Практическое</a:t>
            </a:r>
            <a:r>
              <a:rPr lang="ru" sz="4800" b="0" i="0" dirty="0">
                <a:solidFill>
                  <a:srgbClr val="FFFFFF"/>
                </a:solidFill>
              </a:rPr>
              <a:t> обучение в рамках </a:t>
            </a:r>
          </a:p>
          <a:p>
            <a:r>
              <a:rPr lang="ru-RU" sz="4800" dirty="0">
                <a:solidFill>
                  <a:srgbClr val="FFFFFF"/>
                </a:solidFill>
              </a:rPr>
              <a:t>м</a:t>
            </a:r>
            <a:r>
              <a:rPr lang="ru" sz="4800" b="0" i="0" dirty="0">
                <a:solidFill>
                  <a:srgbClr val="FFFFFF"/>
                </a:solidFill>
              </a:rPr>
              <a:t>астер-классов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="" xmlns:a16="http://schemas.microsoft.com/office/drawing/2014/main" id="{897A34ED-117C-7F4A-928C-4393E9CD3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2370504" cy="1701882"/>
          </a:xfrm>
          <a:prstGeom prst="rect">
            <a:avLst/>
          </a:prstGeom>
        </p:spPr>
      </p:pic>
      <p:pic>
        <p:nvPicPr>
          <p:cNvPr id="12" name="Звук 11">
            <a:hlinkClick r:id="" action="ppaction://media"/>
            <a:extLst>
              <a:ext uri="{FF2B5EF4-FFF2-40B4-BE49-F238E27FC236}">
                <a16:creationId xmlns="" xmlns:a16="http://schemas.microsoft.com/office/drawing/2014/main" id="{E64CAC86-102F-A749-9891-80B58ABAF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0"/>
    </mc:Choice>
    <mc:Fallback xmlns="">
      <p:transition spd="slow" advTm="5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261D7CD-64DF-9C45-A356-BFA37F05DB2B}"/>
              </a:ext>
            </a:extLst>
          </p:cNvPr>
          <p:cNvSpPr txBox="1"/>
          <p:nvPr/>
        </p:nvSpPr>
        <p:spPr>
          <a:xfrm>
            <a:off x="791138" y="4101460"/>
            <a:ext cx="155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2000" b="1" i="0" dirty="0">
                <a:solidFill>
                  <a:srgbClr val="FF0000"/>
                </a:solidFill>
              </a:rPr>
              <a:t>1</a:t>
            </a:r>
            <a:endParaRPr lang="en-US" sz="2000" b="1" i="0" dirty="0">
              <a:solidFill>
                <a:srgbClr val="FF0000"/>
              </a:solidFill>
            </a:endParaRPr>
          </a:p>
          <a:p>
            <a:r>
              <a:rPr lang="ru" sz="1600" dirty="0"/>
              <a:t>Знакомство с супергероями</a:t>
            </a:r>
          </a:p>
          <a:p>
            <a:endParaRPr lang="ru" sz="2000" b="1" i="0" dirty="0">
              <a:solidFill>
                <a:srgbClr val="1A9988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DDC5AB-DF3F-F841-A158-FEB5DF76C375}"/>
              </a:ext>
            </a:extLst>
          </p:cNvPr>
          <p:cNvSpPr txBox="1"/>
          <p:nvPr/>
        </p:nvSpPr>
        <p:spPr>
          <a:xfrm>
            <a:off x="4958771" y="4101460"/>
            <a:ext cx="15299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2000" b="1">
                <a:solidFill>
                  <a:srgbClr val="FF0000"/>
                </a:solidFill>
              </a:rPr>
              <a:t>3</a:t>
            </a:r>
            <a:r>
              <a:rPr lang="en-US" sz="2000" b="1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" sz="1600"/>
              <a:t>Ослабла одна рука – 0 силы</a:t>
            </a:r>
            <a:endParaRPr lang="en-GB" sz="16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6E67C49-F0CF-FD4A-9ECE-800ECFEA7AFD}"/>
              </a:ext>
            </a:extLst>
          </p:cNvPr>
          <p:cNvSpPr txBox="1"/>
          <p:nvPr/>
        </p:nvSpPr>
        <p:spPr>
          <a:xfrm>
            <a:off x="9234374" y="4101460"/>
            <a:ext cx="18264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2000" b="1" dirty="0">
                <a:solidFill>
                  <a:srgbClr val="FF0000"/>
                </a:solidFill>
              </a:rPr>
              <a:t>5</a:t>
            </a:r>
          </a:p>
          <a:p>
            <a:pPr algn="ctr"/>
            <a:r>
              <a:rPr lang="ru-RU" sz="1600" dirty="0"/>
              <a:t>Г</a:t>
            </a:r>
            <a:r>
              <a:rPr lang="ru" sz="1600" dirty="0"/>
              <a:t>лавное вызвать скорую помощь -  звони в </a:t>
            </a:r>
            <a:r>
              <a:rPr lang="ru" sz="1600" b="1" dirty="0"/>
              <a:t>103</a:t>
            </a:r>
            <a:r>
              <a:rPr lang="en-US" sz="1600" b="1" dirty="0"/>
              <a:t> /112</a:t>
            </a:r>
            <a:endParaRPr lang="ru" sz="1600" b="1" dirty="0"/>
          </a:p>
          <a:p>
            <a:endParaRPr lang="ru" sz="2000" b="1" i="0" dirty="0">
              <a:solidFill>
                <a:srgbClr val="1A9988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5719845" y="1763553"/>
            <a:ext cx="5947225" cy="8612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Дети занимаются в игровой форме. </a:t>
            </a:r>
            <a:br>
              <a:rPr lang="ru-RU" dirty="0"/>
            </a:br>
            <a:r>
              <a:rPr lang="ru-RU" dirty="0"/>
              <a:t>На мастер-классе они узнают о симптомах инсульта и алгоритме действий</a:t>
            </a:r>
            <a:r>
              <a:rPr lang="en-US" sz="1600" b="1" i="0" dirty="0">
                <a:solidFill>
                  <a:srgbClr val="1A9988"/>
                </a:solidFill>
              </a:rPr>
              <a:t/>
            </a:r>
            <a:br>
              <a:rPr lang="en-US" sz="1600" b="1" i="0" dirty="0">
                <a:solidFill>
                  <a:srgbClr val="1A9988"/>
                </a:solidFill>
              </a:rPr>
            </a:br>
            <a:r>
              <a:rPr lang="en-US" sz="1600" b="1" i="0" dirty="0">
                <a:solidFill>
                  <a:srgbClr val="1A9988"/>
                </a:solidFill>
              </a:rPr>
              <a:t/>
            </a:r>
            <a:br>
              <a:rPr lang="en-US" sz="1600" b="1" i="0" dirty="0">
                <a:solidFill>
                  <a:srgbClr val="1A9988"/>
                </a:solidFill>
              </a:rPr>
            </a:br>
            <a:endParaRPr lang="ru" sz="1600" b="1" i="0" dirty="0">
              <a:solidFill>
                <a:srgbClr val="1A9988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C4B5CB0-0F0B-4258-958C-2533FAFBBC9F}"/>
              </a:ext>
            </a:extLst>
          </p:cNvPr>
          <p:cNvSpPr/>
          <p:nvPr/>
        </p:nvSpPr>
        <p:spPr>
          <a:xfrm>
            <a:off x="2839627" y="4101460"/>
            <a:ext cx="199982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" sz="2000" b="1">
                <a:solidFill>
                  <a:srgbClr val="FF0000"/>
                </a:solidFill>
              </a:rPr>
              <a:t>2</a:t>
            </a:r>
            <a:endParaRPr lang="en-US" sz="2000" b="1">
              <a:solidFill>
                <a:srgbClr val="FF0000"/>
              </a:solidFill>
            </a:endParaRPr>
          </a:p>
          <a:p>
            <a:pPr algn="ctr"/>
            <a:r>
              <a:rPr lang="ru" sz="1600"/>
              <a:t>Мимика нарушена. Перекос лица на 1 сторону</a:t>
            </a:r>
          </a:p>
          <a:p>
            <a:endParaRPr lang="ru" b="1" dirty="0">
              <a:solidFill>
                <a:srgbClr val="1A9988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7570763-226A-41E8-9BA0-D508FE82CF36}"/>
              </a:ext>
            </a:extLst>
          </p:cNvPr>
          <p:cNvSpPr txBox="1"/>
          <p:nvPr/>
        </p:nvSpPr>
        <p:spPr>
          <a:xfrm>
            <a:off x="6948322" y="4103158"/>
            <a:ext cx="182644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4</a:t>
            </a:r>
            <a:r>
              <a:rPr lang="en-US" sz="2000" b="1">
                <a:solidFill>
                  <a:srgbClr val="1A9988"/>
                </a:solidFill>
              </a:rPr>
              <a:t> </a:t>
            </a:r>
          </a:p>
          <a:p>
            <a:pPr algn="ctr"/>
            <a:r>
              <a:rPr lang="ru-RU" sz="1600"/>
              <a:t>Затруднена речь.</a:t>
            </a:r>
          </a:p>
          <a:p>
            <a:pPr algn="ctr"/>
            <a:r>
              <a:rPr lang="ru-RU" sz="1600"/>
              <a:t>2 губы и язык не слушаются</a:t>
            </a:r>
            <a:endParaRPr lang="en-GB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644" y="5261450"/>
            <a:ext cx="1080120" cy="15521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715" y="5193350"/>
            <a:ext cx="1188260" cy="15521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7413" y="5249376"/>
            <a:ext cx="1188260" cy="15521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7904" y="5275010"/>
            <a:ext cx="1079377" cy="1526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616" y="5249376"/>
            <a:ext cx="1098308" cy="156425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ловек, внутренний, в позе, группа&#10;&#10;Автоматически созданное описание">
            <a:extLst>
              <a:ext uri="{FF2B5EF4-FFF2-40B4-BE49-F238E27FC236}">
                <a16:creationId xmlns="" xmlns:a16="http://schemas.microsoft.com/office/drawing/2014/main" id="{1A9BFBD0-9BCC-AB4D-B552-5C5FC68844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5239657" cy="3929743"/>
          </a:xfrm>
          <a:prstGeom prst="rect">
            <a:avLst/>
          </a:prstGeom>
        </p:spPr>
      </p:pic>
      <p:pic>
        <p:nvPicPr>
          <p:cNvPr id="14" name="Звук 13">
            <a:hlinkClick r:id="" action="ppaction://media"/>
            <a:extLst>
              <a:ext uri="{FF2B5EF4-FFF2-40B4-BE49-F238E27FC236}">
                <a16:creationId xmlns="" xmlns:a16="http://schemas.microsoft.com/office/drawing/2014/main" id="{4CD29F2E-D1AC-0C4E-ACB7-AF78FE5EE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9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92">
        <p:fade/>
      </p:transition>
    </mc:Choice>
    <mc:Fallback xmlns="">
      <p:transition spd="med" advTm="140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919" y="2325649"/>
            <a:ext cx="3155243" cy="444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Resultado de imagen de pawpatro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56" y="1374854"/>
            <a:ext cx="3781779" cy="372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1635" y="2643711"/>
            <a:ext cx="2299251" cy="406947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498" y="184273"/>
            <a:ext cx="5926667" cy="259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Звук 9">
            <a:hlinkClick r:id="" action="ppaction://media"/>
            <a:extLst>
              <a:ext uri="{FF2B5EF4-FFF2-40B4-BE49-F238E27FC236}">
                <a16:creationId xmlns="" xmlns:a16="http://schemas.microsoft.com/office/drawing/2014/main" id="{666F091C-501C-874B-95AA-98ED9F840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4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85">
        <p:fade/>
      </p:transition>
    </mc:Choice>
    <mc:Fallback xmlns="">
      <p:transition spd="med" advTm="94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  <a:extLst>
              <a:ext uri="{FF2B5EF4-FFF2-40B4-BE49-F238E27FC236}">
                <a16:creationId xmlns="" xmlns:a16="http://schemas.microsoft.com/office/drawing/2014/main" id="{AA0A7EFC-DF69-D54B-A7DC-0279FA079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8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05">
        <p:fade/>
      </p:transition>
    </mc:Choice>
    <mc:Fallback xmlns="">
      <p:transition spd="med" advTm="69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  <a:extLst>
              <a:ext uri="{FF2B5EF4-FFF2-40B4-BE49-F238E27FC236}">
                <a16:creationId xmlns="" xmlns:a16="http://schemas.microsoft.com/office/drawing/2014/main" id="{EF00AA85-1DC9-224A-B923-7A6656267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4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47">
        <p:fade/>
      </p:transition>
    </mc:Choice>
    <mc:Fallback xmlns="">
      <p:transition spd="med" advTm="69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369" y="0"/>
            <a:ext cx="5439630" cy="275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27" y="2752803"/>
            <a:ext cx="8179774" cy="410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6002" y="1"/>
            <a:ext cx="3430965" cy="2752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3779354"/>
            <a:ext cx="4026001" cy="3075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"/>
            <a:ext cx="4026002" cy="3779319"/>
          </a:xfrm>
          <a:prstGeom prst="rect">
            <a:avLst/>
          </a:prstGeom>
        </p:spPr>
      </p:pic>
      <p:pic>
        <p:nvPicPr>
          <p:cNvPr id="13" name="Звук 12">
            <a:hlinkClick r:id="" action="ppaction://media"/>
            <a:extLst>
              <a:ext uri="{FF2B5EF4-FFF2-40B4-BE49-F238E27FC236}">
                <a16:creationId xmlns="" xmlns:a16="http://schemas.microsoft.com/office/drawing/2014/main" id="{1D661AEC-9633-694A-A3A4-33B491040F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1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45"/>
    </mc:Choice>
    <mc:Fallback xmlns="">
      <p:transition spd="slow" advTm="12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4480" y="1447800"/>
            <a:ext cx="3759200" cy="3646488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00577C"/>
                </a:solidFill>
                <a:latin typeface="+mn-lt"/>
              </a:rPr>
              <a:t>ДЕЛО В ТОМ, ЧТО… </a:t>
            </a:r>
            <a:r>
              <a:rPr lang="en-US" b="1" dirty="0">
                <a:solidFill>
                  <a:srgbClr val="00577C"/>
                </a:solidFill>
                <a:latin typeface="+mn-lt"/>
              </a:rPr>
              <a:t/>
            </a:r>
            <a:br>
              <a:rPr lang="en-US" b="1" dirty="0">
                <a:solidFill>
                  <a:srgbClr val="00577C"/>
                </a:solidFill>
                <a:latin typeface="+mn-lt"/>
              </a:rPr>
            </a:br>
            <a:r>
              <a:rPr lang="ru-RU" b="1" dirty="0">
                <a:solidFill>
                  <a:srgbClr val="00577C"/>
                </a:solidFill>
                <a:latin typeface="+mn-lt"/>
              </a:rPr>
              <a:t>ПОРОЙ ДАЖЕ СУПЕРГЕРОЯМ НУЖНА ПОМОЩЬ</a:t>
            </a:r>
            <a:endParaRPr lang="ru" b="1" dirty="0">
              <a:solidFill>
                <a:srgbClr val="00577C"/>
              </a:solidFill>
              <a:latin typeface="+mn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259" y="-74357"/>
            <a:ext cx="7866743" cy="693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Звук 9">
            <a:hlinkClick r:id="" action="ppaction://media"/>
            <a:extLst>
              <a:ext uri="{FF2B5EF4-FFF2-40B4-BE49-F238E27FC236}">
                <a16:creationId xmlns="" xmlns:a16="http://schemas.microsoft.com/office/drawing/2014/main" id="{6B285256-CBE0-5C43-9EC2-FCBD4CD16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3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87">
        <p:fade/>
      </p:transition>
    </mc:Choice>
    <mc:Fallback xmlns="">
      <p:transition spd="med" advTm="83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3104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558845" y="393701"/>
            <a:ext cx="5418657" cy="1824567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577C"/>
                </a:solidFill>
                <a:latin typeface="+mn-lt"/>
                <a:ea typeface="Gotham" charset="0"/>
                <a:cs typeface="Gotham" charset="0"/>
              </a:defRPr>
            </a:lvl1pPr>
          </a:lstStyle>
          <a:p>
            <a:pPr algn="ctr"/>
            <a:endParaRPr lang="ru" sz="1800" b="0" i="0" dirty="0">
              <a:solidFill>
                <a:srgbClr val="00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558845" y="393702"/>
            <a:ext cx="5418657" cy="4859866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577C"/>
                </a:solidFill>
                <a:latin typeface="+mn-lt"/>
                <a:ea typeface="Gotham" charset="0"/>
                <a:cs typeface="Gotham" charset="0"/>
              </a:defRPr>
            </a:lvl1pPr>
          </a:lstStyle>
          <a:p>
            <a:pPr algn="ctr"/>
            <a:r>
              <a:rPr lang="ru-RU" sz="3600" dirty="0"/>
              <a:t>Мы хотим, чтобы вы приняли вызов и стали одним из Супергероев </a:t>
            </a:r>
            <a:r>
              <a:rPr lang="ru-RU" sz="3600" dirty="0">
                <a:solidFill>
                  <a:srgbClr val="FF0000"/>
                </a:solidFill>
              </a:rPr>
              <a:t>М.О.З.Г. 4,5</a:t>
            </a:r>
            <a:endParaRPr lang="en-US" sz="3600" dirty="0">
              <a:solidFill>
                <a:srgbClr val="FF0000"/>
              </a:solidFill>
            </a:endParaRPr>
          </a:p>
          <a:p>
            <a:pPr algn="ctr"/>
            <a:endParaRPr lang="en-US" dirty="0"/>
          </a:p>
          <a:p>
            <a:pPr algn="ctr"/>
            <a:r>
              <a:rPr lang="ru-RU" sz="3600" dirty="0"/>
              <a:t>Хотите узнать, как стать Супергероем М.О.З.Г. 4,5?</a:t>
            </a:r>
            <a:endParaRPr lang="ru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653" y="2268637"/>
            <a:ext cx="1326536" cy="986765"/>
          </a:xfrm>
          <a:prstGeom prst="rect">
            <a:avLst/>
          </a:prstGeom>
        </p:spPr>
      </p:pic>
      <p:pic>
        <p:nvPicPr>
          <p:cNvPr id="12" name="Звук 11">
            <a:hlinkClick r:id="" action="ppaction://media"/>
            <a:extLst>
              <a:ext uri="{FF2B5EF4-FFF2-40B4-BE49-F238E27FC236}">
                <a16:creationId xmlns="" xmlns:a16="http://schemas.microsoft.com/office/drawing/2014/main" id="{2EF7AD2C-09E3-5546-BD03-7B66ED498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5"/>
    </mc:Choice>
    <mc:Fallback xmlns="">
      <p:transition spd="slow" advTm="7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A0AA4BD-40E5-B54A-BB03-D041FE839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F76628-865C-A14B-B017-8E74B5EBD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765" y="0"/>
            <a:ext cx="11352470" cy="6858000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  <a:extLst>
              <a:ext uri="{FF2B5EF4-FFF2-40B4-BE49-F238E27FC236}">
                <a16:creationId xmlns="" xmlns:a16="http://schemas.microsoft.com/office/drawing/2014/main" id="{FD582E7B-D411-1747-BAFC-8A05792F9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6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4"/>
    </mc:Choice>
    <mc:Fallback xmlns="">
      <p:transition spd="slow" advTm="13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4689"/>
          </a:xfrm>
          <a:prstGeom prst="rect">
            <a:avLst/>
          </a:prstGeom>
        </p:spPr>
      </p:pic>
      <p:pic>
        <p:nvPicPr>
          <p:cNvPr id="12" name="Звук 11">
            <a:hlinkClick r:id="" action="ppaction://media"/>
            <a:extLst>
              <a:ext uri="{FF2B5EF4-FFF2-40B4-BE49-F238E27FC236}">
                <a16:creationId xmlns="" xmlns:a16="http://schemas.microsoft.com/office/drawing/2014/main" id="{F333525F-F2CC-654E-B696-7D9358BA4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8"/>
    </mc:Choice>
    <mc:Fallback xmlns="">
      <p:transition spd="slow" advTm="9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55" y="188640"/>
            <a:ext cx="1818032" cy="15132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2370504" cy="1701882"/>
          </a:xfrm>
          <a:prstGeom prst="rect">
            <a:avLst/>
          </a:prstGeom>
        </p:spPr>
      </p:pic>
      <p:pic>
        <p:nvPicPr>
          <p:cNvPr id="6" name="Рисунок 5" descr="Изображение выглядит как фотография, другой, старый, холодильник&#10;&#10;Автоматически созданное описание">
            <a:extLst>
              <a:ext uri="{FF2B5EF4-FFF2-40B4-BE49-F238E27FC236}">
                <a16:creationId xmlns="" xmlns:a16="http://schemas.microsoft.com/office/drawing/2014/main" id="{B835FDCD-83D9-4F4D-88E2-8583AE00DB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588" y="1917906"/>
            <a:ext cx="11900824" cy="3834267"/>
          </a:xfrm>
          <a:prstGeom prst="rect">
            <a:avLst/>
          </a:prstGeom>
        </p:spPr>
      </p:pic>
      <p:sp>
        <p:nvSpPr>
          <p:cNvPr id="7" name="Прямоугольник 1">
            <a:extLst>
              <a:ext uri="{FF2B5EF4-FFF2-40B4-BE49-F238E27FC236}">
                <a16:creationId xmlns="" xmlns:a16="http://schemas.microsoft.com/office/drawing/2014/main" id="{F98C3609-E86E-5F40-9C29-D5CE9FFA3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937" y="6165304"/>
            <a:ext cx="91344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kumimoji="1" sz="2800">
                <a:solidFill>
                  <a:srgbClr val="000000"/>
                </a:solidFill>
                <a:latin typeface="OfficinaSansWinCTT" charset="0"/>
                <a:ea typeface="Arial" charset="0"/>
                <a:cs typeface="Calibri" charset="0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kumimoji="1" sz="2400">
                <a:solidFill>
                  <a:srgbClr val="000000"/>
                </a:solidFill>
                <a:latin typeface="OfficinaSansWinCTT" charset="0"/>
                <a:ea typeface="Calibri" charset="0"/>
                <a:cs typeface="Calibri" charset="0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kumimoji="1" sz="2000">
                <a:solidFill>
                  <a:srgbClr val="000000"/>
                </a:solidFill>
                <a:latin typeface="OfficinaSansWinCTT" charset="0"/>
                <a:ea typeface="Calibri" charset="0"/>
                <a:cs typeface="Calibri" charset="0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kumimoji="1" sz="2000">
                <a:solidFill>
                  <a:srgbClr val="000000"/>
                </a:solidFill>
                <a:latin typeface="OfficinaSansWinCTT" charset="0"/>
                <a:ea typeface="Calibri" charset="0"/>
                <a:cs typeface="Calibri" charset="0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kumimoji="1" sz="1600">
                <a:solidFill>
                  <a:srgbClr val="000000"/>
                </a:solidFill>
                <a:latin typeface="OfficinaSansWinCTT" charset="0"/>
                <a:ea typeface="Calibri" charset="0"/>
                <a:cs typeface="Calibri" charset="0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kumimoji="1" sz="1600">
                <a:solidFill>
                  <a:srgbClr val="000000"/>
                </a:solidFill>
                <a:latin typeface="OfficinaSansWinCTT" charset="0"/>
                <a:ea typeface="Calibri" charset="0"/>
                <a:cs typeface="Calibri" charset="0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kumimoji="1" sz="1600">
                <a:solidFill>
                  <a:srgbClr val="000000"/>
                </a:solidFill>
                <a:latin typeface="OfficinaSansWinCTT" charset="0"/>
                <a:ea typeface="Calibri" charset="0"/>
                <a:cs typeface="Calibri" charset="0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kumimoji="1" sz="1600">
                <a:solidFill>
                  <a:srgbClr val="000000"/>
                </a:solidFill>
                <a:latin typeface="OfficinaSansWinCTT" charset="0"/>
                <a:ea typeface="Calibri" charset="0"/>
                <a:cs typeface="Calibri" charset="0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kumimoji="1" sz="1600">
                <a:solidFill>
                  <a:srgbClr val="000000"/>
                </a:solidFill>
                <a:latin typeface="OfficinaSansWinCTT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pPr algn="r">
              <a:spcBef>
                <a:spcPct val="0"/>
              </a:spcBef>
              <a:buSzTx/>
              <a:buFontTx/>
              <a:buNone/>
            </a:pPr>
            <a:r>
              <a:rPr kumimoji="0" lang="ru-RU" altLang="x-none" sz="1600" dirty="0">
                <a:solidFill>
                  <a:schemeClr val="tx1"/>
                </a:solidFill>
                <a:latin typeface="Times New Roman" charset="0"/>
              </a:rPr>
              <a:t>Шамалов Н.А., Гордеев М.Н. Анисимов К.В., И Сун Чер.   </a:t>
            </a:r>
            <a:endParaRPr kumimoji="0" lang="ru-RU" altLang="x-none" sz="1600" dirty="0">
              <a:latin typeface="Times New Roman" charset="0"/>
            </a:endParaRPr>
          </a:p>
        </p:txBody>
      </p:sp>
      <p:pic>
        <p:nvPicPr>
          <p:cNvPr id="21" name="Звук 20">
            <a:hlinkClick r:id="" action="ppaction://media"/>
            <a:extLst>
              <a:ext uri="{FF2B5EF4-FFF2-40B4-BE49-F238E27FC236}">
                <a16:creationId xmlns="" xmlns:a16="http://schemas.microsoft.com/office/drawing/2014/main" id="{2943C7B3-32F1-C841-861A-59294C6C8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2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97"/>
    </mc:Choice>
    <mc:Fallback xmlns="">
      <p:transition spd="slow" advTm="14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6"/>
          <p:cNvPicPr preferRelativeResize="0"/>
          <p:nvPr/>
        </p:nvPicPr>
        <p:blipFill rotWithShape="1">
          <a:blip r:embed="rId5">
            <a:alphaModFix/>
          </a:blip>
          <a:srcRect b="7612"/>
          <a:stretch/>
        </p:blipFill>
        <p:spPr>
          <a:xfrm>
            <a:off x="4523333" y="2405300"/>
            <a:ext cx="2611835" cy="445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385648" y="461750"/>
            <a:ext cx="11919268" cy="234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ru-RU" sz="2400" dirty="0"/>
              <a:t>А вы знаете, что если злодей Тромб атакует, лицо Миши может неожиданно перекоситься?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ru-RU" sz="2400" dirty="0"/>
              <a:t>Как будто одна сторона лица больше не слушается команд мозга.</a:t>
            </a:r>
            <a:endParaRPr lang="ru" sz="2400" dirty="0"/>
          </a:p>
        </p:txBody>
      </p:sp>
      <p:pic>
        <p:nvPicPr>
          <p:cNvPr id="123" name="Google Shape;12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767" y="2149036"/>
            <a:ext cx="3787063" cy="461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29469" y="2062234"/>
            <a:ext cx="4389799" cy="46941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2C524DF-7C98-C249-8B13-AB4A4EB39BA9}"/>
              </a:ext>
            </a:extLst>
          </p:cNvPr>
          <p:cNvSpPr txBox="1"/>
          <p:nvPr/>
        </p:nvSpPr>
        <p:spPr>
          <a:xfrm>
            <a:off x="0" y="283335"/>
            <a:ext cx="63120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/>
          </a:p>
        </p:txBody>
      </p:sp>
      <p:pic>
        <p:nvPicPr>
          <p:cNvPr id="10" name="Звук 9">
            <a:hlinkClick r:id="" action="ppaction://media"/>
            <a:extLst>
              <a:ext uri="{FF2B5EF4-FFF2-40B4-BE49-F238E27FC236}">
                <a16:creationId xmlns="" xmlns:a16="http://schemas.microsoft.com/office/drawing/2014/main" id="{CCC4D931-2B05-3142-BAA8-C43494A33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1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32"/>
    </mc:Choice>
    <mc:Fallback xmlns="">
      <p:transition spd="slow" advTm="13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>
            <a:spLocks noGrp="1"/>
          </p:cNvSpPr>
          <p:nvPr>
            <p:ph type="title"/>
          </p:nvPr>
        </p:nvSpPr>
        <p:spPr>
          <a:xfrm>
            <a:off x="263352" y="244257"/>
            <a:ext cx="11665296" cy="16525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ru-RU" sz="2400" dirty="0"/>
              <a:t>Как члены команды «Супергероев М.О.З.Г. 4,5»,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ru-RU" sz="2400" dirty="0"/>
              <a:t>вы должны знать, как выглядит человек, когда у него случается инсульт.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ru-RU" sz="1800" b="0" dirty="0"/>
              <a:t>Знаете простой способ, как запомнить признаки того, что у человека из-за злодея Тромба случился инсульт?</a:t>
            </a:r>
            <a:endParaRPr lang="ru" sz="1800" b="0" dirty="0">
              <a:solidFill>
                <a:srgbClr val="F3F3F3"/>
              </a:solidFill>
              <a:latin typeface="Comfortaa" pitchFamily="18" charset="0"/>
            </a:endParaRPr>
          </a:p>
        </p:txBody>
      </p:sp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>
            <a:off x="263352" y="1713268"/>
            <a:ext cx="3522881" cy="49004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594">
              <a:buClr>
                <a:srgbClr val="F3F3F3"/>
              </a:buClr>
              <a:buSzPts val="900"/>
            </a:pPr>
            <a:r>
              <a:rPr lang="ru-RU" sz="2400" dirty="0"/>
              <a:t>Просто запомните номер 103!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ru-RU" sz="1600" dirty="0">
                <a:solidFill>
                  <a:srgbClr val="F3F3F3"/>
                </a:solidFill>
              </a:rPr>
              <a:t>•</a:t>
            </a:r>
            <a:r>
              <a:rPr lang="en-GB" sz="1600" dirty="0">
                <a:solidFill>
                  <a:srgbClr val="F3F3F3"/>
                </a:solidFill>
              </a:rPr>
              <a:t> </a:t>
            </a:r>
            <a:r>
              <a:rPr lang="ru-RU" sz="1600" dirty="0">
                <a:solidFill>
                  <a:srgbClr val="F3F3F3"/>
                </a:solidFill>
              </a:rPr>
              <a:t>Цифра </a:t>
            </a:r>
            <a:r>
              <a:rPr lang="ru-RU" sz="2000" dirty="0">
                <a:solidFill>
                  <a:srgbClr val="F3F3F3"/>
                </a:solidFill>
              </a:rPr>
              <a:t>1</a:t>
            </a:r>
            <a:r>
              <a:rPr lang="ru-RU" sz="1600" dirty="0">
                <a:solidFill>
                  <a:srgbClr val="F3F3F3"/>
                </a:solidFill>
              </a:rPr>
              <a:t> — когда происходит перекос лица на 1 сторону.</a:t>
            </a:r>
            <a:br>
              <a:rPr lang="ru-RU" sz="1600" dirty="0">
                <a:solidFill>
                  <a:srgbClr val="F3F3F3"/>
                </a:solidFill>
              </a:rPr>
            </a:br>
            <a:r>
              <a:rPr lang="ru-RU" sz="1600" dirty="0">
                <a:solidFill>
                  <a:srgbClr val="F3F3F3"/>
                </a:solidFill>
              </a:rPr>
              <a:t>Это произошло с Мишей, о котором мы сегодня узнали.</a:t>
            </a:r>
            <a:br>
              <a:rPr lang="ru-RU" sz="1600" dirty="0">
                <a:solidFill>
                  <a:srgbClr val="F3F3F3"/>
                </a:solidFill>
              </a:rPr>
            </a:br>
            <a:r>
              <a:rPr lang="ru-RU" sz="1600" dirty="0">
                <a:solidFill>
                  <a:srgbClr val="F3F3F3"/>
                </a:solidFill>
              </a:rPr>
              <a:t/>
            </a:r>
            <a:br>
              <a:rPr lang="ru-RU" sz="1600" dirty="0">
                <a:solidFill>
                  <a:srgbClr val="F3F3F3"/>
                </a:solidFill>
              </a:rPr>
            </a:br>
            <a:r>
              <a:rPr lang="ru-RU" sz="1600" dirty="0">
                <a:solidFill>
                  <a:srgbClr val="F3F3F3"/>
                </a:solidFill>
              </a:rPr>
              <a:t>•</a:t>
            </a:r>
            <a:r>
              <a:rPr lang="en-GB" sz="1600" dirty="0">
                <a:solidFill>
                  <a:srgbClr val="F3F3F3"/>
                </a:solidFill>
              </a:rPr>
              <a:t> </a:t>
            </a:r>
            <a:r>
              <a:rPr lang="ru-RU" sz="1600" dirty="0">
                <a:solidFill>
                  <a:srgbClr val="F3F3F3"/>
                </a:solidFill>
              </a:rPr>
              <a:t>Цифра </a:t>
            </a:r>
            <a:r>
              <a:rPr lang="ru-RU" sz="2000" dirty="0">
                <a:solidFill>
                  <a:srgbClr val="F3F3F3"/>
                </a:solidFill>
              </a:rPr>
              <a:t>0</a:t>
            </a:r>
            <a:r>
              <a:rPr lang="ru-RU" sz="1600" dirty="0">
                <a:solidFill>
                  <a:srgbClr val="F3F3F3"/>
                </a:solidFill>
              </a:rPr>
              <a:t> — когда 0 силы, внезапно ослабла одна рука</a:t>
            </a:r>
            <a:br>
              <a:rPr lang="ru-RU" sz="1600" dirty="0">
                <a:solidFill>
                  <a:srgbClr val="F3F3F3"/>
                </a:solidFill>
              </a:rPr>
            </a:br>
            <a:r>
              <a:rPr lang="ru-RU" sz="1600" dirty="0">
                <a:solidFill>
                  <a:srgbClr val="F3F3F3"/>
                </a:solidFill>
              </a:rPr>
              <a:t/>
            </a:r>
            <a:br>
              <a:rPr lang="ru-RU" sz="1600" dirty="0">
                <a:solidFill>
                  <a:srgbClr val="F3F3F3"/>
                </a:solidFill>
              </a:rPr>
            </a:br>
            <a:r>
              <a:rPr lang="ru-RU" sz="1600" dirty="0">
                <a:solidFill>
                  <a:srgbClr val="F3F3F3"/>
                </a:solidFill>
              </a:rPr>
              <a:t>•</a:t>
            </a:r>
            <a:r>
              <a:rPr lang="en-GB" sz="1600" dirty="0">
                <a:solidFill>
                  <a:srgbClr val="F3F3F3"/>
                </a:solidFill>
              </a:rPr>
              <a:t> </a:t>
            </a:r>
            <a:r>
              <a:rPr lang="ru-RU" sz="1600" dirty="0">
                <a:solidFill>
                  <a:srgbClr val="F3F3F3"/>
                </a:solidFill>
              </a:rPr>
              <a:t>Цифра </a:t>
            </a:r>
            <a:r>
              <a:rPr lang="ru-RU" sz="2000" dirty="0">
                <a:solidFill>
                  <a:srgbClr val="F3F3F3"/>
                </a:solidFill>
              </a:rPr>
              <a:t>3</a:t>
            </a:r>
            <a:r>
              <a:rPr lang="ru-RU" sz="1600" dirty="0">
                <a:solidFill>
                  <a:srgbClr val="F3F3F3"/>
                </a:solidFill>
              </a:rPr>
              <a:t> — когда 2 губы и 1 язык перестают слушаться.</a:t>
            </a:r>
            <a:br>
              <a:rPr lang="ru-RU" sz="1600" dirty="0">
                <a:solidFill>
                  <a:srgbClr val="F3F3F3"/>
                </a:solidFill>
              </a:rPr>
            </a:b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Мы много узнаем об этом в последующие недели.</a:t>
            </a:r>
            <a:r>
              <a:rPr lang="en-US" sz="1600" b="0" dirty="0"/>
              <a:t/>
            </a:r>
            <a:br>
              <a:rPr lang="en-US" sz="1600" b="0" dirty="0"/>
            </a:br>
            <a:endParaRPr lang="ru" sz="1600" b="0" dirty="0"/>
          </a:p>
        </p:txBody>
      </p:sp>
      <p:pic>
        <p:nvPicPr>
          <p:cNvPr id="140" name="Google Shape;14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2601" y="2856368"/>
            <a:ext cx="3901433" cy="390143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868600" y="1713267"/>
            <a:ext cx="9569600" cy="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lang="ru" sz="3467" b="1" dirty="0">
              <a:solidFill>
                <a:srgbClr val="FFFFFF"/>
              </a:solidFill>
              <a:latin typeface="Comfortaa" pitchFamily="18" charset="0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6201000" y="2345000"/>
            <a:ext cx="3779200" cy="4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lang="ru" sz="1467" dirty="0">
              <a:solidFill>
                <a:srgbClr val="000000"/>
              </a:solidFill>
              <a:latin typeface="Comfortaa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999" y="2798101"/>
            <a:ext cx="6065407" cy="2585887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  <a:extLst>
              <a:ext uri="{FF2B5EF4-FFF2-40B4-BE49-F238E27FC236}">
                <a16:creationId xmlns="" xmlns:a16="http://schemas.microsoft.com/office/drawing/2014/main" id="{3CB891C0-95B9-694A-9A21-E0A1EEF4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06"/>
    </mc:Choice>
    <mc:Fallback xmlns="">
      <p:transition spd="slow" advTm="25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 txBox="1"/>
          <p:nvPr/>
        </p:nvSpPr>
        <p:spPr>
          <a:xfrm>
            <a:off x="157467" y="4935581"/>
            <a:ext cx="11802800" cy="1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>
              <a:buSzPts val="1100"/>
            </a:pPr>
            <a:r>
              <a:rPr lang="ru-RU" b="1" dirty="0">
                <a:solidFill>
                  <a:schemeClr val="bg1"/>
                </a:solidFill>
              </a:rPr>
              <a:t>А теперь давайте потренируемся, что надо говорить по телефону диспетчеру скорой помощи.</a:t>
            </a:r>
          </a:p>
          <a:p>
            <a:pPr lvl="0" algn="ctr">
              <a:buSzPts val="1100"/>
            </a:pPr>
            <a:endParaRPr lang="ru-RU" b="1" dirty="0">
              <a:solidFill>
                <a:schemeClr val="bg1"/>
              </a:solidFill>
            </a:endParaRPr>
          </a:p>
          <a:p>
            <a:pPr lvl="0" algn="ctr">
              <a:buSzPts val="1100"/>
            </a:pPr>
            <a:r>
              <a:rPr lang="ru-RU" b="1" i="1" dirty="0">
                <a:solidFill>
                  <a:schemeClr val="bg1"/>
                </a:solidFill>
              </a:rPr>
              <a:t>Здравствуйте, меня зовут ...</a:t>
            </a:r>
          </a:p>
          <a:p>
            <a:pPr lvl="0" algn="ctr">
              <a:buSzPts val="1100"/>
            </a:pPr>
            <a:r>
              <a:rPr lang="ru-RU" b="1" i="1" dirty="0">
                <a:solidFill>
                  <a:schemeClr val="bg1"/>
                </a:solidFill>
              </a:rPr>
              <a:t>Мой адрес ...</a:t>
            </a:r>
          </a:p>
          <a:p>
            <a:pPr lvl="0" algn="ctr">
              <a:buSzPts val="1100"/>
            </a:pPr>
            <a:r>
              <a:rPr lang="ru-RU" b="1" i="1" dirty="0">
                <a:solidFill>
                  <a:schemeClr val="bg1"/>
                </a:solidFill>
              </a:rPr>
              <a:t>Пришлите, пожалуйста, скорую помощь</a:t>
            </a:r>
          </a:p>
          <a:p>
            <a:pPr lvl="0" algn="ctr">
              <a:buSzPts val="1100"/>
            </a:pPr>
            <a:r>
              <a:rPr lang="ru-RU" b="1" i="1" dirty="0">
                <a:solidFill>
                  <a:schemeClr val="bg1"/>
                </a:solidFill>
              </a:rPr>
              <a:t>У моей бабушки/дедушки/тети/дяди вдруг перекосило лицо, 1 уголок рта опустился</a:t>
            </a:r>
          </a:p>
          <a:p>
            <a:pPr lvl="0" algn="ctr">
              <a:buSzPts val="1100"/>
            </a:pPr>
            <a:endParaRPr lang="ru" sz="1600" dirty="0">
              <a:solidFill>
                <a:srgbClr val="000000"/>
              </a:solidFill>
            </a:endParaRPr>
          </a:p>
        </p:txBody>
      </p:sp>
      <p:pic>
        <p:nvPicPr>
          <p:cNvPr id="135" name="Google Shape;13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48150" y="2700284"/>
            <a:ext cx="1929935" cy="1402267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54" ky="144987" algn="tl" rotWithShape="0">
              <a:srgbClr val="000000">
                <a:alpha val="29800"/>
              </a:srgbClr>
            </a:outerShdw>
          </a:effectLst>
        </p:spPr>
      </p:pic>
      <p:pic>
        <p:nvPicPr>
          <p:cNvPr id="137" name="Google Shape;137;p18"/>
          <p:cNvPicPr preferRelativeResize="0"/>
          <p:nvPr/>
        </p:nvPicPr>
        <p:blipFill rotWithShape="1">
          <a:blip r:embed="rId6">
            <a:alphaModFix/>
          </a:blip>
          <a:srcRect l="3078" t="1124" r="3078" b="1133"/>
          <a:stretch/>
        </p:blipFill>
        <p:spPr>
          <a:xfrm>
            <a:off x="3471602" y="2775467"/>
            <a:ext cx="1929932" cy="1402267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54" ky="144987" algn="tl" rotWithShape="0">
              <a:srgbClr val="000000">
                <a:alpha val="29800"/>
              </a:srgbClr>
            </a:outerShdw>
          </a:effectLst>
        </p:spPr>
      </p:pic>
      <p:pic>
        <p:nvPicPr>
          <p:cNvPr id="138" name="Google Shape;138;p18"/>
          <p:cNvPicPr preferRelativeResize="0"/>
          <p:nvPr/>
        </p:nvPicPr>
        <p:blipFill rotWithShape="1">
          <a:blip r:embed="rId7">
            <a:alphaModFix/>
          </a:blip>
          <a:srcRect b="4961"/>
          <a:stretch/>
        </p:blipFill>
        <p:spPr>
          <a:xfrm>
            <a:off x="6238867" y="2646334"/>
            <a:ext cx="2306100" cy="1660533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54" ky="144987" algn="tl" rotWithShape="0">
              <a:srgbClr val="000000">
                <a:alpha val="298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0118F2F-8DDE-428D-A1ED-4EA51E5FD9E3}"/>
              </a:ext>
            </a:extLst>
          </p:cNvPr>
          <p:cNvSpPr txBox="1"/>
          <p:nvPr/>
        </p:nvSpPr>
        <p:spPr>
          <a:xfrm>
            <a:off x="3471583" y="2758455"/>
            <a:ext cx="1929968" cy="625684"/>
          </a:xfrm>
          <a:prstGeom prst="rect">
            <a:avLst/>
          </a:prstGeom>
          <a:solidFill>
            <a:srgbClr val="5273BE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az-Cyrl-AZ" b="1" dirty="0">
                <a:solidFill>
                  <a:srgbClr val="FFFFFF"/>
                </a:solidFill>
              </a:rPr>
              <a:t>ЗДРАВСТВУЙТЕ</a:t>
            </a:r>
            <a:endParaRPr lang="en-GB" b="1" dirty="0">
              <a:solidFill>
                <a:srgbClr val="FFFFFF"/>
              </a:solidFill>
            </a:endParaRPr>
          </a:p>
          <a:p>
            <a:pPr algn="ctr"/>
            <a:endParaRPr lang="en-GB" sz="1333" b="1" dirty="0">
              <a:solidFill>
                <a:srgbClr val="FFFFFF"/>
              </a:solidFill>
            </a:endParaRPr>
          </a:p>
          <a:p>
            <a:pPr algn="ctr"/>
            <a:r>
              <a:rPr lang="az-Cyrl-AZ" sz="933" b="1" dirty="0">
                <a:solidFill>
                  <a:srgbClr val="FFFFFF"/>
                </a:solidFill>
              </a:rPr>
              <a:t>МЕНЯ ЗОВУТ</a:t>
            </a:r>
            <a:endParaRPr lang="bg" sz="933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C31AAF0-CD88-475F-A3DB-95F6AE3CFFD5}"/>
              </a:ext>
            </a:extLst>
          </p:cNvPr>
          <p:cNvSpPr txBox="1"/>
          <p:nvPr/>
        </p:nvSpPr>
        <p:spPr>
          <a:xfrm>
            <a:off x="3645982" y="3476601"/>
            <a:ext cx="1581172" cy="4412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az-Cyrl-AZ" sz="2867" b="1" dirty="0">
                <a:solidFill>
                  <a:srgbClr val="1A1A1A"/>
                </a:solidFill>
              </a:rPr>
              <a:t>Алексей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E8F27F6-44EA-4809-92B3-BEC9E2974631}"/>
              </a:ext>
            </a:extLst>
          </p:cNvPr>
          <p:cNvSpPr txBox="1"/>
          <p:nvPr/>
        </p:nvSpPr>
        <p:spPr>
          <a:xfrm>
            <a:off x="6429702" y="2722124"/>
            <a:ext cx="1962413" cy="16421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az-Cyrl-AZ" sz="1067" b="1" dirty="0">
                <a:solidFill>
                  <a:srgbClr val="1A1A1A"/>
                </a:solidFill>
              </a:rPr>
              <a:t>МОЙ АДРЕС</a:t>
            </a:r>
            <a:endParaRPr lang="bg" sz="1067" b="1" dirty="0">
              <a:solidFill>
                <a:srgbClr val="1A1A1A"/>
              </a:solidFill>
              <a:latin typeface="Arial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24242E0-264F-F946-A307-F095C9B8F6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971400"/>
          </a:xfrm>
          <a:prstGeom prst="rect">
            <a:avLst/>
          </a:prstGeom>
        </p:spPr>
      </p:pic>
      <p:sp>
        <p:nvSpPr>
          <p:cNvPr id="133" name="Google Shape;133;p18"/>
          <p:cNvSpPr txBox="1">
            <a:spLocks noGrp="1"/>
          </p:cNvSpPr>
          <p:nvPr>
            <p:ph type="body" idx="4294967295"/>
          </p:nvPr>
        </p:nvSpPr>
        <p:spPr>
          <a:xfrm>
            <a:off x="157467" y="102053"/>
            <a:ext cx="12034533" cy="118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800" dirty="0">
                <a:solidFill>
                  <a:schemeClr val="bg1"/>
                </a:solidFill>
              </a:rPr>
              <a:t>Помните, что нужно делать, если вдруг дома у вашего супергероя внезапно перекосит лицо?</a:t>
            </a:r>
          </a:p>
          <a:p>
            <a:pPr marL="0" indent="0">
              <a:lnSpc>
                <a:spcPct val="100000"/>
              </a:lnSpc>
              <a:buNone/>
            </a:pPr>
            <a:endParaRPr lang="ru-RU" sz="28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800" dirty="0">
                <a:solidFill>
                  <a:schemeClr val="bg1"/>
                </a:solidFill>
              </a:rPr>
              <a:t>По какому телефону надо звонить?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="" xmlns:a16="http://schemas.microsoft.com/office/drawing/2014/main" id="{882FFC53-A1FB-CD43-AB4D-0A44A23A75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077" y="2247158"/>
            <a:ext cx="1738105" cy="2458883"/>
          </a:xfrm>
          <a:prstGeom prst="rect">
            <a:avLst/>
          </a:prstGeom>
        </p:spPr>
      </p:pic>
      <p:pic>
        <p:nvPicPr>
          <p:cNvPr id="16" name="Звук 15">
            <a:hlinkClick r:id="" action="ppaction://media"/>
            <a:extLst>
              <a:ext uri="{FF2B5EF4-FFF2-40B4-BE49-F238E27FC236}">
                <a16:creationId xmlns="" xmlns:a16="http://schemas.microsoft.com/office/drawing/2014/main" id="{C53CFE65-F53B-BF4D-9B38-B0B46DBA1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5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61"/>
    </mc:Choice>
    <mc:Fallback xmlns="">
      <p:transition spd="slow" advTm="30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9;p1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2024800"/>
            <a:ext cx="3456384" cy="384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2;p10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4541" y="2020911"/>
            <a:ext cx="3427525" cy="37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9;p24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8" y="2311800"/>
            <a:ext cx="3122764" cy="352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25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3873" y="2020911"/>
            <a:ext cx="2037421" cy="366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55" y="188640"/>
            <a:ext cx="1818032" cy="15132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93670" y="2708920"/>
            <a:ext cx="374938" cy="185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2370504" cy="1701882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  <a:extLst>
              <a:ext uri="{FF2B5EF4-FFF2-40B4-BE49-F238E27FC236}">
                <a16:creationId xmlns="" xmlns:a16="http://schemas.microsoft.com/office/drawing/2014/main" id="{E837D6BC-4455-E346-B9A4-9A8958F53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7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09"/>
    </mc:Choice>
    <mc:Fallback xmlns="">
      <p:transition spd="slow" advTm="15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55" y="188640"/>
            <a:ext cx="1818032" cy="15132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2370504" cy="1701882"/>
          </a:xfrm>
          <a:prstGeom prst="rect">
            <a:avLst/>
          </a:prstGeom>
        </p:spPr>
      </p:pic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14179A0D-04CA-0E4F-8D3D-C764DE3DE8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550"/>
          <a:stretch/>
        </p:blipFill>
        <p:spPr>
          <a:xfrm>
            <a:off x="407368" y="1772816"/>
            <a:ext cx="11578019" cy="4247398"/>
          </a:xfrm>
          <a:prstGeom prst="rect">
            <a:avLst/>
          </a:prstGeom>
        </p:spPr>
      </p:pic>
      <p:sp>
        <p:nvSpPr>
          <p:cNvPr id="5" name="Прямоугольник 1">
            <a:extLst>
              <a:ext uri="{FF2B5EF4-FFF2-40B4-BE49-F238E27FC236}">
                <a16:creationId xmlns="" xmlns:a16="http://schemas.microsoft.com/office/drawing/2014/main" id="{6B29CE6C-102F-C94F-B110-D3D493416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937" y="6165304"/>
            <a:ext cx="91344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kumimoji="1" sz="2800">
                <a:solidFill>
                  <a:srgbClr val="000000"/>
                </a:solidFill>
                <a:latin typeface="OfficinaSansWinCTT" charset="0"/>
                <a:ea typeface="Arial" charset="0"/>
                <a:cs typeface="Calibri" charset="0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kumimoji="1" sz="2400">
                <a:solidFill>
                  <a:srgbClr val="000000"/>
                </a:solidFill>
                <a:latin typeface="OfficinaSansWinCTT" charset="0"/>
                <a:ea typeface="Calibri" charset="0"/>
                <a:cs typeface="Calibri" charset="0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kumimoji="1" sz="2000">
                <a:solidFill>
                  <a:srgbClr val="000000"/>
                </a:solidFill>
                <a:latin typeface="OfficinaSansWinCTT" charset="0"/>
                <a:ea typeface="Calibri" charset="0"/>
                <a:cs typeface="Calibri" charset="0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kumimoji="1" sz="2000">
                <a:solidFill>
                  <a:srgbClr val="000000"/>
                </a:solidFill>
                <a:latin typeface="OfficinaSansWinCTT" charset="0"/>
                <a:ea typeface="Calibri" charset="0"/>
                <a:cs typeface="Calibri" charset="0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kumimoji="1" sz="1600">
                <a:solidFill>
                  <a:srgbClr val="000000"/>
                </a:solidFill>
                <a:latin typeface="OfficinaSansWinCTT" charset="0"/>
                <a:ea typeface="Calibri" charset="0"/>
                <a:cs typeface="Calibri" charset="0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kumimoji="1" sz="1600">
                <a:solidFill>
                  <a:srgbClr val="000000"/>
                </a:solidFill>
                <a:latin typeface="OfficinaSansWinCTT" charset="0"/>
                <a:ea typeface="Calibri" charset="0"/>
                <a:cs typeface="Calibri" charset="0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kumimoji="1" sz="1600">
                <a:solidFill>
                  <a:srgbClr val="000000"/>
                </a:solidFill>
                <a:latin typeface="OfficinaSansWinCTT" charset="0"/>
                <a:ea typeface="Calibri" charset="0"/>
                <a:cs typeface="Calibri" charset="0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kumimoji="1" sz="1600">
                <a:solidFill>
                  <a:srgbClr val="000000"/>
                </a:solidFill>
                <a:latin typeface="OfficinaSansWinCTT" charset="0"/>
                <a:ea typeface="Calibri" charset="0"/>
                <a:cs typeface="Calibri" charset="0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kumimoji="1" sz="1600">
                <a:solidFill>
                  <a:srgbClr val="000000"/>
                </a:solidFill>
                <a:latin typeface="OfficinaSansWinCTT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pPr algn="r">
              <a:spcBef>
                <a:spcPct val="0"/>
              </a:spcBef>
              <a:buSzTx/>
              <a:buFontTx/>
              <a:buNone/>
            </a:pPr>
            <a:r>
              <a:rPr kumimoji="0" lang="ru-RU" altLang="x-none" sz="1600" dirty="0">
                <a:solidFill>
                  <a:schemeClr val="tx1"/>
                </a:solidFill>
                <a:latin typeface="Times New Roman" charset="0"/>
              </a:rPr>
              <a:t>Шамалов Н.А., Гордеев М.Н. Анисимов К.В., И Сун Чер.   </a:t>
            </a:r>
            <a:endParaRPr kumimoji="0" lang="ru-RU" altLang="x-none" sz="1600" dirty="0">
              <a:latin typeface="Times New Roman" charset="0"/>
            </a:endParaRPr>
          </a:p>
        </p:txBody>
      </p:sp>
      <p:pic>
        <p:nvPicPr>
          <p:cNvPr id="18" name="Звук 17">
            <a:hlinkClick r:id="" action="ppaction://media"/>
            <a:extLst>
              <a:ext uri="{FF2B5EF4-FFF2-40B4-BE49-F238E27FC236}">
                <a16:creationId xmlns="" xmlns:a16="http://schemas.microsoft.com/office/drawing/2014/main" id="{DB17D0DF-0F97-0A4F-8DBC-C8BFE697A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3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89"/>
    </mc:Choice>
    <mc:Fallback xmlns="">
      <p:transition spd="slow" advTm="28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55" y="188640"/>
            <a:ext cx="1818032" cy="15132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3670" y="2708920"/>
            <a:ext cx="374938" cy="185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2370504" cy="1701882"/>
          </a:xfrm>
          <a:prstGeom prst="rect">
            <a:avLst/>
          </a:prstGeom>
        </p:spPr>
      </p:pic>
      <p:pic>
        <p:nvPicPr>
          <p:cNvPr id="9" name="Объект 1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660B3F52-5050-CF43-AC21-041532D305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1542" y="1268760"/>
            <a:ext cx="9373898" cy="5210267"/>
          </a:xfrm>
          <a:prstGeom prst="rect">
            <a:avLst/>
          </a:prstGeom>
        </p:spPr>
      </p:pic>
      <p:pic>
        <p:nvPicPr>
          <p:cNvPr id="16" name="Звук 15">
            <a:hlinkClick r:id="" action="ppaction://media"/>
            <a:extLst>
              <a:ext uri="{FF2B5EF4-FFF2-40B4-BE49-F238E27FC236}">
                <a16:creationId xmlns="" xmlns:a16="http://schemas.microsoft.com/office/drawing/2014/main" id="{C85693B4-5D89-7741-BC41-D2EA20198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8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38"/>
    </mc:Choice>
    <mc:Fallback xmlns="">
      <p:transition spd="slow" advTm="17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55" y="188640"/>
            <a:ext cx="1818032" cy="15132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2370504" cy="1701882"/>
          </a:xfrm>
          <a:prstGeom prst="rect">
            <a:avLst/>
          </a:prstGeom>
        </p:spPr>
      </p:pic>
      <p:pic>
        <p:nvPicPr>
          <p:cNvPr id="4" name="Объект 4">
            <a:extLst>
              <a:ext uri="{FF2B5EF4-FFF2-40B4-BE49-F238E27FC236}">
                <a16:creationId xmlns="" xmlns:a16="http://schemas.microsoft.com/office/drawing/2014/main" id="{94168B11-935C-DF4E-B61E-857F8DDAA8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767"/>
          <a:stretch/>
        </p:blipFill>
        <p:spPr>
          <a:xfrm>
            <a:off x="140702" y="1893633"/>
            <a:ext cx="11910596" cy="4751454"/>
          </a:xfrm>
          <a:prstGeom prst="rect">
            <a:avLst/>
          </a:prstGeom>
        </p:spPr>
      </p:pic>
      <p:pic>
        <p:nvPicPr>
          <p:cNvPr id="14" name="Звук 13">
            <a:hlinkClick r:id="" action="ppaction://media"/>
            <a:extLst>
              <a:ext uri="{FF2B5EF4-FFF2-40B4-BE49-F238E27FC236}">
                <a16:creationId xmlns="" xmlns:a16="http://schemas.microsoft.com/office/drawing/2014/main" id="{FA85ED79-2F2D-A44A-AFFF-027705B26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3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04"/>
    </mc:Choice>
    <mc:Fallback xmlns="">
      <p:transition spd="slow" advTm="18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55" y="188640"/>
            <a:ext cx="1818032" cy="15132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2370504" cy="1701882"/>
          </a:xfrm>
          <a:prstGeom prst="rect">
            <a:avLst/>
          </a:prstGeom>
        </p:spPr>
      </p:pic>
      <p:pic>
        <p:nvPicPr>
          <p:cNvPr id="4" name="Объект 5" descr="Изображение выглядит как игрушка, компьютер, стол, рабочий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4993E90C-FB0D-7741-ABEC-478071F616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740" b="7203"/>
          <a:stretch/>
        </p:blipFill>
        <p:spPr>
          <a:xfrm>
            <a:off x="3119072" y="-1871"/>
            <a:ext cx="6291646" cy="4034319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22494C61-20B7-8647-8B89-F30118B97E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72" y="2808585"/>
            <a:ext cx="5593247" cy="3886919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17BA1203-E2A3-214A-9365-AD48DB110A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8682" y="2812844"/>
            <a:ext cx="5656531" cy="38869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776C19-50FA-C344-820F-B6319CFD9C14}"/>
              </a:ext>
            </a:extLst>
          </p:cNvPr>
          <p:cNvSpPr txBox="1"/>
          <p:nvPr/>
        </p:nvSpPr>
        <p:spPr>
          <a:xfrm>
            <a:off x="5375920" y="5949280"/>
            <a:ext cx="1440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                      </a:t>
            </a:r>
          </a:p>
          <a:p>
            <a:endParaRPr lang="ru-RU" dirty="0"/>
          </a:p>
        </p:txBody>
      </p:sp>
      <p:pic>
        <p:nvPicPr>
          <p:cNvPr id="17" name="Звук 16">
            <a:hlinkClick r:id="" action="ppaction://media"/>
            <a:extLst>
              <a:ext uri="{FF2B5EF4-FFF2-40B4-BE49-F238E27FC236}">
                <a16:creationId xmlns="" xmlns:a16="http://schemas.microsoft.com/office/drawing/2014/main" id="{7EAAFC44-FD29-364C-BA6E-1CA0EDE9F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3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66"/>
    </mc:Choice>
    <mc:Fallback xmlns="">
      <p:transition spd="slow" advTm="3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55" y="188640"/>
            <a:ext cx="1818032" cy="15132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2370504" cy="1701882"/>
          </a:xfrm>
          <a:prstGeom prst="rect">
            <a:avLst/>
          </a:prstGeom>
        </p:spPr>
      </p:pic>
      <p:pic>
        <p:nvPicPr>
          <p:cNvPr id="9" name="Объект 4" descr="Изображение выглядит как человек, внутренний, потолок, люди&#10;&#10;Автоматически созданное описание">
            <a:extLst>
              <a:ext uri="{FF2B5EF4-FFF2-40B4-BE49-F238E27FC236}">
                <a16:creationId xmlns="" xmlns:a16="http://schemas.microsoft.com/office/drawing/2014/main" id="{270BD030-2A3D-994A-889E-D1EEBE1D56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652" b="11820"/>
          <a:stretch/>
        </p:blipFill>
        <p:spPr>
          <a:xfrm>
            <a:off x="2370504" y="1242218"/>
            <a:ext cx="9185256" cy="5271955"/>
          </a:xfrm>
          <a:prstGeom prst="rect">
            <a:avLst/>
          </a:prstGeom>
          <a:noFill/>
        </p:spPr>
      </p:pic>
      <p:pic>
        <p:nvPicPr>
          <p:cNvPr id="14" name="Звук 13">
            <a:hlinkClick r:id="" action="ppaction://media"/>
            <a:extLst>
              <a:ext uri="{FF2B5EF4-FFF2-40B4-BE49-F238E27FC236}">
                <a16:creationId xmlns="" xmlns:a16="http://schemas.microsoft.com/office/drawing/2014/main" id="{838BCEEB-EAF5-2A41-A66D-3D49CCFA3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9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8"/>
    </mc:Choice>
    <mc:Fallback xmlns="">
      <p:transition spd="slow" advTm="13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7940125" y="1624919"/>
            <a:ext cx="2568399" cy="37282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51384" y="116632"/>
            <a:ext cx="1101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600" b="1" i="0" dirty="0">
                <a:solidFill>
                  <a:srgbClr val="FFFFFF"/>
                </a:solidFill>
              </a:rPr>
              <a:t>ЗАДАЧА ПРОГРАММЫ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3392" y="777478"/>
            <a:ext cx="11017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" sz="1600" b="0" i="0" dirty="0">
                <a:solidFill>
                  <a:srgbClr val="FFFFFF"/>
                </a:solidFill>
              </a:rPr>
              <a:t>С помощью детей научить членов их семей распознавать </a:t>
            </a:r>
            <a:r>
              <a:rPr lang="ru" sz="1600" b="1" i="0" dirty="0">
                <a:solidFill>
                  <a:srgbClr val="FFFFFF"/>
                </a:solidFill>
              </a:rPr>
              <a:t>3 главных симптома инсульта </a:t>
            </a:r>
            <a:r>
              <a:rPr lang="ru" sz="1600" b="0" i="0" dirty="0">
                <a:solidFill>
                  <a:srgbClr val="FFFFFF"/>
                </a:solidFill>
              </a:rPr>
              <a:t>(МИМИКА НАРУШЕНА: перекос лица, угол рта опущен; ОСЛАБЛИ РУКА или НОГА: плохо двигается рука или нога с одной стороны и ЗАТРУДНЕНА РЕЧЬ: речь звучит странно или неразборчиво) и действовать в случае возникновения  инсульта – </a:t>
            </a:r>
            <a:r>
              <a:rPr lang="ru" sz="1600" b="1" i="0" dirty="0">
                <a:solidFill>
                  <a:srgbClr val="FFFFFF"/>
                </a:solidFill>
              </a:rPr>
              <a:t>звонить в </a:t>
            </a:r>
            <a:r>
              <a:rPr lang="ru" sz="1600" b="1" dirty="0">
                <a:solidFill>
                  <a:srgbClr val="FFFFFF"/>
                </a:solidFill>
              </a:rPr>
              <a:t>скорую медицинскую помощь</a:t>
            </a:r>
            <a:r>
              <a:rPr lang="ru" sz="1600" b="1" i="0" dirty="0">
                <a:solidFill>
                  <a:srgbClr val="FFFFFF"/>
                </a:solidFill>
              </a:rPr>
              <a:t> по телефону «103»</a:t>
            </a:r>
            <a:r>
              <a:rPr lang="ru" sz="1600" b="0" i="0" dirty="0">
                <a:solidFill>
                  <a:srgbClr val="FFFFFF"/>
                </a:solidFill>
              </a:rPr>
              <a:t>.  </a:t>
            </a:r>
          </a:p>
          <a:p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384" y="4935291"/>
            <a:ext cx="11449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" sz="1600" b="0" i="0" dirty="0">
                <a:solidFill>
                  <a:srgbClr val="FFFFFF"/>
                </a:solidFill>
              </a:rPr>
              <a:t>Чтобы заинтересовать детей, мы зовем на помощь </a:t>
            </a:r>
            <a:r>
              <a:rPr lang="ru" sz="1600" b="1" i="0" dirty="0">
                <a:solidFill>
                  <a:srgbClr val="FFFFFF"/>
                </a:solidFill>
              </a:rPr>
              <a:t>четырех супергероев</a:t>
            </a:r>
            <a:r>
              <a:rPr lang="ru" sz="1600" b="0" i="0" dirty="0">
                <a:solidFill>
                  <a:srgbClr val="FFFFFF"/>
                </a:solidFill>
              </a:rPr>
              <a:t>, каждый из которых обладает своей суперсилой.</a:t>
            </a:r>
          </a:p>
          <a:p>
            <a:pPr algn="just"/>
            <a:endParaRPr lang="en-US" sz="1600" dirty="0">
              <a:solidFill>
                <a:schemeClr val="bg1"/>
              </a:solidFill>
            </a:endParaRPr>
          </a:p>
          <a:p>
            <a:pPr algn="just"/>
            <a:r>
              <a:rPr lang="ru" sz="1600" b="0" i="0" dirty="0">
                <a:solidFill>
                  <a:srgbClr val="FFFFFF"/>
                </a:solidFill>
              </a:rPr>
              <a:t>Дети, в свою очередь, должны выбрать двух </a:t>
            </a:r>
            <a:r>
              <a:rPr lang="ru" sz="1600" b="1" i="0" dirty="0">
                <a:solidFill>
                  <a:srgbClr val="FFFFFF"/>
                </a:solidFill>
              </a:rPr>
              <a:t>старичков-супергероев</a:t>
            </a:r>
            <a:r>
              <a:rPr lang="ru" sz="1600" b="0" i="0" dirty="0">
                <a:solidFill>
                  <a:srgbClr val="FFFFFF"/>
                </a:solidFill>
              </a:rPr>
              <a:t> (это могут быть дедушка/бабушка/тетя/дядя или друзья семьи старше 60 лет), которых они будут обучать. Это позволит детям выполнить миссию и стать членами команды Герой М.О.З.Г. 4,5 103.</a:t>
            </a:r>
          </a:p>
          <a:p>
            <a:endParaRPr lang="de-DE" sz="1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04" y="2344986"/>
            <a:ext cx="5695721" cy="2428277"/>
          </a:xfrm>
          <a:prstGeom prst="rect">
            <a:avLst/>
          </a:prstGeom>
        </p:spPr>
      </p:pic>
      <p:pic>
        <p:nvPicPr>
          <p:cNvPr id="14" name="Звук 13">
            <a:hlinkClick r:id="" action="ppaction://media"/>
            <a:extLst>
              <a:ext uri="{FF2B5EF4-FFF2-40B4-BE49-F238E27FC236}">
                <a16:creationId xmlns="" xmlns:a16="http://schemas.microsoft.com/office/drawing/2014/main" id="{44330C86-B3C7-E646-99F3-8BB834A87D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412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6"/>
    </mc:Choice>
    <mc:Fallback xmlns="">
      <p:transition spd="slow" advTm="21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9;p1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2024800"/>
            <a:ext cx="3456384" cy="384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2;p10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4541" y="2020911"/>
            <a:ext cx="3427525" cy="37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9;p24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8" y="2311800"/>
            <a:ext cx="3122764" cy="352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25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3873" y="2020911"/>
            <a:ext cx="2037421" cy="366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55" y="188640"/>
            <a:ext cx="1818032" cy="15132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93670" y="2708920"/>
            <a:ext cx="374938" cy="185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2370504" cy="1701882"/>
          </a:xfrm>
          <a:prstGeom prst="rect">
            <a:avLst/>
          </a:prstGeom>
        </p:spPr>
      </p:pic>
      <p:pic>
        <p:nvPicPr>
          <p:cNvPr id="18" name="Звук 17">
            <a:hlinkClick r:id="" action="ppaction://media"/>
            <a:extLst>
              <a:ext uri="{FF2B5EF4-FFF2-40B4-BE49-F238E27FC236}">
                <a16:creationId xmlns="" xmlns:a16="http://schemas.microsoft.com/office/drawing/2014/main" id="{A55A15D3-E3A2-4A4D-A405-AC761620C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8"/>
    </mc:Choice>
    <mc:Fallback xmlns="">
      <p:transition spd="slow" advTm="7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1.4"/>
</p:tagLst>
</file>

<file path=ppt/theme/theme1.xml><?xml version="1.0" encoding="utf-8"?>
<a:theme xmlns:a="http://schemas.openxmlformats.org/drawingml/2006/main" name="3_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5426</TotalTime>
  <Words>815</Words>
  <Application>Microsoft Office PowerPoint</Application>
  <PresentationFormat>Произвольный</PresentationFormat>
  <Paragraphs>103</Paragraphs>
  <Slides>23</Slides>
  <Notes>20</Notes>
  <HiddenSlides>0</HiddenSlides>
  <MMClips>23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3_Streamline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Дети занимаются в игровой форме.  На мастер-классе они узнают о симптомах инсульта и алгоритме действий  </vt:lpstr>
      <vt:lpstr>Презентация PowerPoint</vt:lpstr>
      <vt:lpstr>Презентация PowerPoint</vt:lpstr>
      <vt:lpstr>Презентация PowerPoint</vt:lpstr>
      <vt:lpstr>Презентация PowerPoint</vt:lpstr>
      <vt:lpstr>ДЕЛО В ТОМ, ЧТО…  ПОРОЙ ДАЖЕ СУПЕРГЕРОЯМ НУЖНА ПОМОЩЬ</vt:lpstr>
      <vt:lpstr>Презентация PowerPoint</vt:lpstr>
      <vt:lpstr>Презентация PowerPoint</vt:lpstr>
      <vt:lpstr>Презентация PowerPoint</vt:lpstr>
      <vt:lpstr>А вы знаете, что если злодей Тромб атакует, лицо Миши может неожиданно перекоситься?  Как будто одна сторона лица больше не слушается команд мозга.</vt:lpstr>
      <vt:lpstr>Как члены команды «Супергероев М.О.З.Г. 4,5»,  вы должны знать, как выглядит человек, когда у него случается инсульт. Знаете простой способ, как запомнить признаки того, что у человека из-за злодея Тромба случился инсульт?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Whitehead</dc:creator>
  <cp:lastModifiedBy>Сашенька</cp:lastModifiedBy>
  <cp:revision>618</cp:revision>
  <dcterms:created xsi:type="dcterms:W3CDTF">2016-03-24T07:27:19Z</dcterms:created>
  <dcterms:modified xsi:type="dcterms:W3CDTF">2020-11-18T14:45:19Z</dcterms:modified>
</cp:coreProperties>
</file>