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7" r:id="rId2"/>
    <p:sldId id="301" r:id="rId3"/>
    <p:sldId id="293" r:id="rId4"/>
    <p:sldId id="294" r:id="rId5"/>
    <p:sldId id="295" r:id="rId6"/>
    <p:sldId id="296" r:id="rId7"/>
    <p:sldId id="298" r:id="rId8"/>
    <p:sldId id="300" r:id="rId9"/>
    <p:sldId id="29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pos="211" userDrawn="1">
          <p15:clr>
            <a:srgbClr val="A4A3A4"/>
          </p15:clr>
        </p15:guide>
        <p15:guide id="4" pos="7469" userDrawn="1">
          <p15:clr>
            <a:srgbClr val="A4A3A4"/>
          </p15:clr>
        </p15:guide>
        <p15:guide id="5" orient="horz" pos="663" userDrawn="1">
          <p15:clr>
            <a:srgbClr val="A4A3A4"/>
          </p15:clr>
        </p15:guide>
        <p15:guide id="6" orient="horz" pos="3861" userDrawn="1">
          <p15:clr>
            <a:srgbClr val="A4A3A4"/>
          </p15:clr>
        </p15:guide>
        <p15:guide id="7" pos="801" userDrawn="1">
          <p15:clr>
            <a:srgbClr val="A4A3A4"/>
          </p15:clr>
        </p15:guide>
        <p15:guide id="8" pos="687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P" initials="H" lastIdx="3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B0F5"/>
    <a:srgbClr val="223B7C"/>
    <a:srgbClr val="96C0E6"/>
    <a:srgbClr val="DEEBF7"/>
    <a:srgbClr val="55A0D3"/>
    <a:srgbClr val="2D3C8E"/>
    <a:srgbClr val="FF0000"/>
    <a:srgbClr val="B5CAF5"/>
    <a:srgbClr val="0B0D12"/>
    <a:srgbClr val="4B5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24" autoAdjust="0"/>
    <p:restoredTop sz="96631" autoAdjust="0"/>
  </p:normalViewPr>
  <p:slideViewPr>
    <p:cSldViewPr snapToGrid="0" showGuides="1">
      <p:cViewPr>
        <p:scale>
          <a:sx n="120" d="100"/>
          <a:sy n="120" d="100"/>
        </p:scale>
        <p:origin x="-462" y="72"/>
      </p:cViewPr>
      <p:guideLst>
        <p:guide orient="horz" pos="2183"/>
        <p:guide orient="horz" pos="663"/>
        <p:guide orient="horz" pos="3861"/>
        <p:guide pos="3863"/>
        <p:guide pos="211"/>
        <p:guide pos="7469"/>
        <p:guide pos="801"/>
        <p:guide pos="68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17746067392233E-2"/>
          <c:y val="5.718952576087246E-2"/>
          <c:w val="0.39685259299603159"/>
          <c:h val="0.885620948478255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381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93B0F5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CA7-4140-AE65-FB9327F4228E}"/>
              </c:ext>
            </c:extLst>
          </c:dPt>
          <c:dPt>
            <c:idx val="1"/>
            <c:bubble3D val="0"/>
            <c:spPr>
              <a:solidFill>
                <a:srgbClr val="6B80B3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CA7-4140-AE65-FB9327F4228E}"/>
              </c:ext>
            </c:extLst>
          </c:dPt>
          <c:dPt>
            <c:idx val="2"/>
            <c:bubble3D val="0"/>
            <c:spPr>
              <a:solidFill>
                <a:srgbClr val="4B5A7D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CA7-4140-AE65-FB9327F4228E}"/>
              </c:ext>
            </c:extLst>
          </c:dPt>
          <c:dPt>
            <c:idx val="3"/>
            <c:bubble3D val="0"/>
            <c:spPr>
              <a:solidFill>
                <a:srgbClr val="0B0E13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CA7-4140-AE65-FB9327F422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Answer1</c:v>
                </c:pt>
                <c:pt idx="1">
                  <c:v>Answer2</c:v>
                </c:pt>
                <c:pt idx="2">
                  <c:v>Answer3</c:v>
                </c:pt>
                <c:pt idx="3">
                  <c:v>Ответ4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A7-4140-AE65-FB9327F422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2688581154269839"/>
          <c:y val="0.17803381837310742"/>
          <c:w val="0.19898644006794"/>
          <c:h val="0.65433004947282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17746067392233E-2"/>
          <c:y val="5.718952576087246E-2"/>
          <c:w val="0.39685259299603159"/>
          <c:h val="0.885620948478255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38100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93B0F5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CA7-4140-AE65-FB9327F4228E}"/>
              </c:ext>
            </c:extLst>
          </c:dPt>
          <c:dPt>
            <c:idx val="1"/>
            <c:bubble3D val="0"/>
            <c:spPr>
              <a:solidFill>
                <a:srgbClr val="6B80B3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CA7-4140-AE65-FB9327F4228E}"/>
              </c:ext>
            </c:extLst>
          </c:dPt>
          <c:dPt>
            <c:idx val="2"/>
            <c:bubble3D val="0"/>
            <c:spPr>
              <a:solidFill>
                <a:srgbClr val="4B5A7D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CA7-4140-AE65-FB9327F4228E}"/>
              </c:ext>
            </c:extLst>
          </c:dPt>
          <c:dPt>
            <c:idx val="3"/>
            <c:bubble3D val="0"/>
            <c:spPr>
              <a:solidFill>
                <a:srgbClr val="0B0E13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CA7-4140-AE65-FB9327F422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Answer1</c:v>
                </c:pt>
                <c:pt idx="1">
                  <c:v>Answer2</c:v>
                </c:pt>
                <c:pt idx="2">
                  <c:v>Answer3</c:v>
                </c:pt>
                <c:pt idx="3">
                  <c:v>Ответ4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A7-4140-AE65-FB9327F422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2688581154269839"/>
          <c:y val="0.17803381837310742"/>
          <c:w val="0.19898644006794"/>
          <c:h val="0.65433004947282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774596008314441"/>
          <c:y val="5.718952576087246E-2"/>
          <c:w val="0.39685259299603159"/>
          <c:h val="0.885620948478255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6"/>
            </a:solidFill>
            <a:ln w="38100">
              <a:solidFill>
                <a:schemeClr val="bg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3B0F5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CA7-4140-AE65-FB9327F4228E}"/>
              </c:ext>
            </c:extLst>
          </c:dPt>
          <c:dPt>
            <c:idx val="1"/>
            <c:invertIfNegative val="0"/>
            <c:bubble3D val="0"/>
            <c:spPr>
              <a:solidFill>
                <a:srgbClr val="6B80B3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CA7-4140-AE65-FB9327F4228E}"/>
              </c:ext>
            </c:extLst>
          </c:dPt>
          <c:dPt>
            <c:idx val="2"/>
            <c:invertIfNegative val="0"/>
            <c:bubble3D val="0"/>
            <c:spPr>
              <a:solidFill>
                <a:srgbClr val="4B5A7D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CA7-4140-AE65-FB9327F4228E}"/>
              </c:ext>
            </c:extLst>
          </c:dPt>
          <c:dPt>
            <c:idx val="3"/>
            <c:invertIfNegative val="0"/>
            <c:bubble3D val="0"/>
            <c:spPr>
              <a:solidFill>
                <a:srgbClr val="0B0E13"/>
              </a:solidFill>
              <a:ln w="38100">
                <a:solidFill>
                  <a:schemeClr val="bg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CA7-4140-AE65-FB9327F422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Answer1</c:v>
                </c:pt>
                <c:pt idx="1">
                  <c:v>Answer2</c:v>
                </c:pt>
                <c:pt idx="2">
                  <c:v>Answer3</c:v>
                </c:pt>
                <c:pt idx="3">
                  <c:v>Ответ4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A7-4140-AE65-FB9327F422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4002432"/>
        <c:axId val="34000896"/>
      </c:barChart>
      <c:valAx>
        <c:axId val="3400089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34002432"/>
        <c:crosses val="autoZero"/>
        <c:crossBetween val="between"/>
      </c:valAx>
      <c:catAx>
        <c:axId val="3400243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340008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96258-61EE-424A-B659-71CE89F79AE5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1EB08-AC38-4258-ABC5-952B4DB6F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619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2">
            <a:extLst>
              <a:ext uri="{FF2B5EF4-FFF2-40B4-BE49-F238E27FC236}">
                <a16:creationId xmlns:a16="http://schemas.microsoft.com/office/drawing/2014/main" xmlns="" id="{4CD65C20-3520-467A-A99C-A00AE9FB05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55" t="2344" r="15674" b="381"/>
          <a:stretch/>
        </p:blipFill>
        <p:spPr>
          <a:xfrm flipH="1">
            <a:off x="6392519" y="0"/>
            <a:ext cx="5799481" cy="6858000"/>
          </a:xfrm>
          <a:prstGeom prst="rect">
            <a:avLst/>
          </a:prstGeom>
        </p:spPr>
      </p:pic>
      <p:grpSp>
        <p:nvGrpSpPr>
          <p:cNvPr id="11" name="Группа 10"/>
          <p:cNvGrpSpPr/>
          <p:nvPr userDrawn="1"/>
        </p:nvGrpSpPr>
        <p:grpSpPr>
          <a:xfrm>
            <a:off x="825946" y="605872"/>
            <a:ext cx="6675887" cy="717726"/>
            <a:chOff x="825946" y="605872"/>
            <a:chExt cx="6675887" cy="717726"/>
          </a:xfrm>
        </p:grpSpPr>
        <p:pic>
          <p:nvPicPr>
            <p:cNvPr id="12" name="Picture 2" descr="C:\Users\ddzuvao\Desktop\logo DZM_2.png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946" y="605872"/>
              <a:ext cx="2427951" cy="717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xmlns="" id="{C9EB6127-6264-4B74-862D-A79F2B184A37}"/>
                </a:ext>
              </a:extLst>
            </p:cNvPr>
            <p:cNvGrpSpPr/>
            <p:nvPr userDrawn="1"/>
          </p:nvGrpSpPr>
          <p:grpSpPr>
            <a:xfrm>
              <a:off x="3545933" y="605872"/>
              <a:ext cx="3955900" cy="711693"/>
              <a:chOff x="950283" y="534361"/>
              <a:chExt cx="3190487" cy="573990"/>
            </a:xfrm>
          </p:grpSpPr>
          <p:pic>
            <p:nvPicPr>
              <p:cNvPr id="14" name="Рисунок 13">
                <a:extLst>
                  <a:ext uri="{FF2B5EF4-FFF2-40B4-BE49-F238E27FC236}">
                    <a16:creationId xmlns:a16="http://schemas.microsoft.com/office/drawing/2014/main" xmlns="" id="{15BAB012-93AA-4E20-A490-7B90E9EB85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0283" y="534361"/>
                <a:ext cx="1492040" cy="573990"/>
              </a:xfrm>
              <a:prstGeom prst="rect">
                <a:avLst/>
              </a:prstGeom>
            </p:spPr>
          </p:pic>
          <p:pic>
            <p:nvPicPr>
              <p:cNvPr id="15" name="Рисунок 14">
                <a:extLst>
                  <a:ext uri="{FF2B5EF4-FFF2-40B4-BE49-F238E27FC236}">
                    <a16:creationId xmlns:a16="http://schemas.microsoft.com/office/drawing/2014/main" xmlns="" id="{06455EB7-405E-43D2-AD0F-3901B131F7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74653" y="534361"/>
                <a:ext cx="1266117" cy="57399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1334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5">
            <a:extLst>
              <a:ext uri="{FF2B5EF4-FFF2-40B4-BE49-F238E27FC236}">
                <a16:creationId xmlns:a16="http://schemas.microsoft.com/office/drawing/2014/main" xmlns="" id="{A1CC7DFA-E0E8-4565-947C-0AEDACB564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500"/>
          <a:stretch/>
        </p:blipFill>
        <p:spPr>
          <a:xfrm>
            <a:off x="9083040" y="0"/>
            <a:ext cx="3108960" cy="6858000"/>
          </a:xfrm>
          <a:prstGeom prst="rect">
            <a:avLst/>
          </a:prstGeom>
        </p:spPr>
      </p:pic>
      <p:pic>
        <p:nvPicPr>
          <p:cNvPr id="21" name="图片 7">
            <a:extLst>
              <a:ext uri="{FF2B5EF4-FFF2-40B4-BE49-F238E27FC236}">
                <a16:creationId xmlns:a16="http://schemas.microsoft.com/office/drawing/2014/main" xmlns="" id="{609C3275-4DC0-4F84-B2E2-E9B7B55DA4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7" r="2413" b="-918"/>
          <a:stretch/>
        </p:blipFill>
        <p:spPr>
          <a:xfrm>
            <a:off x="5816438" y="0"/>
            <a:ext cx="6375562" cy="685800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363182" y="6045570"/>
            <a:ext cx="589106" cy="589105"/>
          </a:xfrm>
          <a:noFill/>
          <a:ln>
            <a:noFill/>
          </a:ln>
        </p:spPr>
        <p:txBody>
          <a:bodyPr/>
          <a:lstStyle>
            <a:lvl1pPr algn="ctr"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5B664773-9100-43FF-AA55-8F114935597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957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5">
            <a:extLst>
              <a:ext uri="{FF2B5EF4-FFF2-40B4-BE49-F238E27FC236}">
                <a16:creationId xmlns:a16="http://schemas.microsoft.com/office/drawing/2014/main" xmlns="" id="{A1CC7DFA-E0E8-4565-947C-0AEDACB564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500"/>
          <a:stretch/>
        </p:blipFill>
        <p:spPr>
          <a:xfrm>
            <a:off x="9083040" y="0"/>
            <a:ext cx="3108960" cy="6858000"/>
          </a:xfrm>
          <a:prstGeom prst="rect">
            <a:avLst/>
          </a:prstGeom>
        </p:spPr>
      </p:pic>
      <p:pic>
        <p:nvPicPr>
          <p:cNvPr id="21" name="图片 7">
            <a:extLst>
              <a:ext uri="{FF2B5EF4-FFF2-40B4-BE49-F238E27FC236}">
                <a16:creationId xmlns:a16="http://schemas.microsoft.com/office/drawing/2014/main" xmlns="" id="{609C3275-4DC0-4F84-B2E2-E9B7B55DA4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7" r="2413" b="-918"/>
          <a:stretch/>
        </p:blipFill>
        <p:spPr>
          <a:xfrm>
            <a:off x="5816438" y="0"/>
            <a:ext cx="6375562" cy="685800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363182" y="6045570"/>
            <a:ext cx="589106" cy="589105"/>
          </a:xfrm>
          <a:noFill/>
          <a:ln>
            <a:noFill/>
          </a:ln>
        </p:spPr>
        <p:txBody>
          <a:bodyPr/>
          <a:lstStyle>
            <a:lvl1pPr algn="ctr"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5B664773-9100-43FF-AA55-8F114935597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41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图片 5">
            <a:extLst>
              <a:ext uri="{FF2B5EF4-FFF2-40B4-BE49-F238E27FC236}">
                <a16:creationId xmlns:a16="http://schemas.microsoft.com/office/drawing/2014/main" xmlns="" id="{A1CC7DFA-E0E8-4565-947C-0AEDACB564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500"/>
          <a:stretch/>
        </p:blipFill>
        <p:spPr>
          <a:xfrm>
            <a:off x="9083040" y="0"/>
            <a:ext cx="3108960" cy="6858000"/>
          </a:xfrm>
          <a:prstGeom prst="rect">
            <a:avLst/>
          </a:prstGeom>
        </p:spPr>
      </p:pic>
      <p:pic>
        <p:nvPicPr>
          <p:cNvPr id="21" name="图片 7">
            <a:extLst>
              <a:ext uri="{FF2B5EF4-FFF2-40B4-BE49-F238E27FC236}">
                <a16:creationId xmlns:a16="http://schemas.microsoft.com/office/drawing/2014/main" xmlns="" id="{609C3275-4DC0-4F84-B2E2-E9B7B55DA4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7" r="2413" b="-918"/>
          <a:stretch/>
        </p:blipFill>
        <p:spPr>
          <a:xfrm>
            <a:off x="5816438" y="0"/>
            <a:ext cx="6375562" cy="685800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363182" y="6045570"/>
            <a:ext cx="589106" cy="589105"/>
          </a:xfrm>
          <a:noFill/>
          <a:ln>
            <a:noFill/>
          </a:ln>
        </p:spPr>
        <p:txBody>
          <a:bodyPr/>
          <a:lstStyle>
            <a:lvl1pPr algn="ctr"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5B664773-9100-43FF-AA55-8F114935597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05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64773-9100-43FF-AA55-8F11493559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39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93054" y="1810287"/>
            <a:ext cx="5231891" cy="1884363"/>
          </a:xfrm>
        </p:spPr>
        <p:txBody>
          <a:bodyPr anchor="b">
            <a:normAutofit/>
          </a:bodyPr>
          <a:lstStyle/>
          <a:p>
            <a:r>
              <a:rPr lang="de-DE" sz="4000" b="1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REPORT TITLE </a:t>
            </a:r>
            <a:endParaRPr lang="ru-RU" sz="4000" b="1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93054" y="3969379"/>
            <a:ext cx="4909652" cy="584775"/>
          </a:xfr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6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Y</a:t>
            </a:r>
            <a:r>
              <a:rPr lang="de-DE" sz="1600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oung Researchers </a:t>
            </a:r>
            <a:r>
              <a:rPr lang="en-US" sz="1600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Competition</a:t>
            </a:r>
            <a:endParaRPr lang="ru-RU" sz="16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Forum </a:t>
            </a:r>
            <a:r>
              <a:rPr lang="de-DE" sz="1600" dirty="0" err="1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Sociology</a:t>
            </a:r>
            <a:r>
              <a:rPr lang="de-DE" sz="1600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sz="1600" dirty="0" err="1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of</a:t>
            </a:r>
            <a:r>
              <a:rPr lang="de-DE" sz="16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sz="1600" dirty="0" err="1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Health</a:t>
            </a:r>
            <a:endParaRPr lang="ru-RU" sz="16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>
            <a:off x="790932" y="3843580"/>
            <a:ext cx="4228788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дзаголовок 2">
            <a:extLst>
              <a:ext uri="{FF2B5EF4-FFF2-40B4-BE49-F238E27FC236}">
                <a16:creationId xmlns:a16="http://schemas.microsoft.com/office/drawing/2014/main" xmlns="" id="{AAFD3FF6-B955-4A32-B50A-21E3C8EC1AE7}"/>
              </a:ext>
            </a:extLst>
          </p:cNvPr>
          <p:cNvSpPr txBox="1">
            <a:spLocks/>
          </p:cNvSpPr>
          <p:nvPr/>
        </p:nvSpPr>
        <p:spPr>
          <a:xfrm>
            <a:off x="-315049" y="6138754"/>
            <a:ext cx="234667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800" dirty="0"/>
          </a:p>
        </p:txBody>
      </p:sp>
      <p:sp>
        <p:nvSpPr>
          <p:cNvPr id="31" name="Подзаголовок 2">
            <a:extLst>
              <a:ext uri="{FF2B5EF4-FFF2-40B4-BE49-F238E27FC236}">
                <a16:creationId xmlns:a16="http://schemas.microsoft.com/office/drawing/2014/main" xmlns="" id="{4C2A19A4-7CBE-4AC1-8DBB-85ECD73B59DF}"/>
              </a:ext>
            </a:extLst>
          </p:cNvPr>
          <p:cNvSpPr txBox="1">
            <a:spLocks/>
          </p:cNvSpPr>
          <p:nvPr/>
        </p:nvSpPr>
        <p:spPr>
          <a:xfrm>
            <a:off x="693054" y="4876591"/>
            <a:ext cx="4909652" cy="76944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Author’s full name</a:t>
            </a:r>
            <a:endParaRPr lang="ru-RU" sz="11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University</a:t>
            </a:r>
            <a:r>
              <a:rPr lang="ru-RU" sz="1100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/ </a:t>
            </a:r>
            <a:r>
              <a:rPr lang="en-US" sz="1100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Organization</a:t>
            </a:r>
            <a:r>
              <a:rPr lang="ru-RU" sz="11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/>
            </a:r>
            <a:br>
              <a:rPr lang="ru-RU" sz="11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100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City</a:t>
            </a:r>
            <a:endParaRPr lang="ru-RU" sz="11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1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62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291B5120-D61C-4020-90DB-DD796C7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4773-9100-43FF-AA55-8F1149355977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2" name="Заголовок 1">
            <a:extLst>
              <a:ext uri="{FF2B5EF4-FFF2-40B4-BE49-F238E27FC236}">
                <a16:creationId xmlns:a16="http://schemas.microsoft.com/office/drawing/2014/main" xmlns="" id="{5CCFAC20-CFC0-45D5-8512-0EDDDC9B3661}"/>
              </a:ext>
            </a:extLst>
          </p:cNvPr>
          <p:cNvSpPr txBox="1">
            <a:spLocks/>
          </p:cNvSpPr>
          <p:nvPr/>
        </p:nvSpPr>
        <p:spPr>
          <a:xfrm>
            <a:off x="457200" y="322960"/>
            <a:ext cx="8514905" cy="88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TECHNICAL</a:t>
            </a:r>
            <a:r>
              <a:rPr lang="ru-RU" sz="4000" b="1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4000" b="1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SLIDE</a:t>
            </a:r>
            <a:endParaRPr lang="ru-RU" sz="4000" b="1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ABA4E01E-4BF1-4F78-B473-ED9F1A73C79C}"/>
              </a:ext>
            </a:extLst>
          </p:cNvPr>
          <p:cNvSpPr/>
          <p:nvPr/>
        </p:nvSpPr>
        <p:spPr>
          <a:xfrm>
            <a:off x="566363" y="1211832"/>
            <a:ext cx="103302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Century Gothic" panose="020B0502020202020204" pitchFamily="34" charset="0"/>
              </a:rPr>
              <a:t>Main rules for </a:t>
            </a:r>
            <a:r>
              <a:rPr lang="en-US" dirty="0" smtClean="0">
                <a:latin typeface="Century Gothic" panose="020B0502020202020204" pitchFamily="34" charset="0"/>
              </a:rPr>
              <a:t>presentation design</a:t>
            </a:r>
            <a:r>
              <a:rPr lang="ru-RU" dirty="0" smtClean="0">
                <a:latin typeface="Century Gothic" panose="020B0502020202020204" pitchFamily="34" charset="0"/>
              </a:rPr>
              <a:t>: </a:t>
            </a:r>
            <a:endParaRPr lang="ru-RU" dirty="0">
              <a:latin typeface="Century Gothic" panose="020B0502020202020204" pitchFamily="34" charset="0"/>
            </a:endParaRPr>
          </a:p>
          <a:p>
            <a:pPr algn="just"/>
            <a:endParaRPr lang="ru-RU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smtClean="0">
                <a:latin typeface="Century Gothic" panose="020B0502020202020204" pitchFamily="34" charset="0"/>
              </a:rPr>
              <a:t>All presentation slides have </a:t>
            </a:r>
            <a:r>
              <a:rPr lang="en-US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titles and full </a:t>
            </a:r>
            <a:r>
              <a:rPr lang="en-US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description of the required content</a:t>
            </a:r>
            <a:r>
              <a:rPr lang="ru-RU" dirty="0" smtClean="0">
                <a:latin typeface="Century Gothic" panose="020B0502020202020204" pitchFamily="34" charset="0"/>
              </a:rPr>
              <a:t>. </a:t>
            </a:r>
            <a:endParaRPr lang="ru-RU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>
                <a:latin typeface="Century Gothic" panose="020B0502020202020204" pitchFamily="34" charset="0"/>
              </a:rPr>
              <a:t>More than one slide may be used for any </a:t>
            </a:r>
            <a:r>
              <a:rPr lang="en-US" dirty="0" smtClean="0">
                <a:latin typeface="Century Gothic" panose="020B0502020202020204" pitchFamily="34" charset="0"/>
              </a:rPr>
              <a:t>section, </a:t>
            </a:r>
            <a:r>
              <a:rPr lang="en-US" dirty="0">
                <a:latin typeface="Century Gothic" panose="020B0502020202020204" pitchFamily="34" charset="0"/>
              </a:rPr>
              <a:t>if the content does not fit on one </a:t>
            </a:r>
            <a:r>
              <a:rPr lang="en-US" dirty="0" smtClean="0">
                <a:latin typeface="Century Gothic" panose="020B0502020202020204" pitchFamily="34" charset="0"/>
              </a:rPr>
              <a:t>slide. </a:t>
            </a:r>
            <a:r>
              <a:rPr lang="en-US" dirty="0" smtClean="0">
                <a:latin typeface="Century Gothic" panose="020B0502020202020204" pitchFamily="34" charset="0"/>
              </a:rPr>
              <a:t>However </a:t>
            </a:r>
            <a:r>
              <a:rPr lang="en-US" dirty="0" smtClean="0">
                <a:latin typeface="Century Gothic" panose="020B0502020202020204" pitchFamily="34" charset="0"/>
              </a:rPr>
              <a:t>the total amount of slides </a:t>
            </a:r>
            <a:r>
              <a:rPr lang="en-US" dirty="0" smtClean="0">
                <a:latin typeface="Century Gothic" panose="020B0502020202020204" pitchFamily="34" charset="0"/>
              </a:rPr>
              <a:t>should not </a:t>
            </a:r>
            <a:r>
              <a:rPr lang="en-US" dirty="0" smtClean="0">
                <a:latin typeface="Century Gothic" panose="020B0502020202020204" pitchFamily="34" charset="0"/>
              </a:rPr>
              <a:t>exceed 10 </a:t>
            </a:r>
            <a:r>
              <a:rPr lang="ru-RU" dirty="0" smtClean="0">
                <a:latin typeface="Century Gothic" panose="020B0502020202020204" pitchFamily="34" charset="0"/>
              </a:rPr>
              <a:t>(</a:t>
            </a:r>
            <a:r>
              <a:rPr lang="en-US" dirty="0" smtClean="0">
                <a:latin typeface="Century Gothic" panose="020B0502020202020204" pitchFamily="34" charset="0"/>
              </a:rPr>
              <a:t>excluding title and final slides</a:t>
            </a:r>
            <a:r>
              <a:rPr lang="ru-RU" dirty="0" smtClean="0">
                <a:latin typeface="Century Gothic" panose="020B0502020202020204" pitchFamily="34" charset="0"/>
              </a:rPr>
              <a:t>). </a:t>
            </a:r>
            <a:endParaRPr lang="ru-RU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>
                <a:latin typeface="Century Gothic" panose="020B0502020202020204" pitchFamily="34" charset="0"/>
              </a:rPr>
              <a:t>Text on the slides should be in Century Gothic </a:t>
            </a:r>
            <a:r>
              <a:rPr lang="en-US" dirty="0" smtClean="0">
                <a:latin typeface="Century Gothic" panose="020B0502020202020204" pitchFamily="34" charset="0"/>
              </a:rPr>
              <a:t>font</a:t>
            </a:r>
            <a:r>
              <a:rPr lang="ru-RU" dirty="0" smtClean="0">
                <a:latin typeface="Century Gothic" panose="020B0502020202020204" pitchFamily="34" charset="0"/>
              </a:rPr>
              <a:t>. </a:t>
            </a:r>
            <a:endParaRPr lang="ru-RU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smtClean="0">
                <a:latin typeface="Century Gothic" panose="020B0502020202020204" pitchFamily="34" charset="0"/>
              </a:rPr>
              <a:t>These are the templates. The structure can be altered if needed.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Slides </a:t>
            </a:r>
            <a:r>
              <a:rPr lang="en-US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should contain </a:t>
            </a:r>
            <a:r>
              <a:rPr lang="en-US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only research </a:t>
            </a:r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</a:rPr>
              <a:t>information</a:t>
            </a:r>
            <a:r>
              <a:rPr lang="ru-RU" dirty="0" smtClean="0">
                <a:latin typeface="Century Gothic" panose="020B0502020202020204" pitchFamily="34" charset="0"/>
              </a:rPr>
              <a:t>. </a:t>
            </a:r>
            <a:r>
              <a:rPr lang="en-US" dirty="0" smtClean="0">
                <a:latin typeface="Century Gothic" panose="020B0502020202020204" pitchFamily="34" charset="0"/>
              </a:rPr>
              <a:t>All technical information </a:t>
            </a:r>
            <a:r>
              <a:rPr lang="ru-RU" dirty="0" smtClean="0">
                <a:latin typeface="Century Gothic" panose="020B0502020202020204" pitchFamily="34" charset="0"/>
              </a:rPr>
              <a:t>(</a:t>
            </a:r>
            <a:r>
              <a:rPr lang="en-US" dirty="0" smtClean="0">
                <a:latin typeface="Century Gothic" panose="020B0502020202020204" pitchFamily="34" charset="0"/>
              </a:rPr>
              <a:t>including this technical slide</a:t>
            </a:r>
            <a:r>
              <a:rPr lang="ru-RU" dirty="0" smtClean="0">
                <a:latin typeface="Century Gothic" panose="020B0502020202020204" pitchFamily="34" charset="0"/>
              </a:rPr>
              <a:t>, </a:t>
            </a:r>
            <a:r>
              <a:rPr lang="en-US" dirty="0" smtClean="0">
                <a:latin typeface="Century Gothic" panose="020B0502020202020204" pitchFamily="34" charset="0"/>
              </a:rPr>
              <a:t>examples of diagrams, schemes, </a:t>
            </a:r>
            <a:r>
              <a:rPr lang="en-US" dirty="0" err="1" smtClean="0">
                <a:latin typeface="Century Gothic" panose="020B0502020202020204" pitchFamily="34" charset="0"/>
              </a:rPr>
              <a:t>etc</a:t>
            </a:r>
            <a:r>
              <a:rPr lang="ru-RU" dirty="0" smtClean="0">
                <a:latin typeface="Century Gothic" panose="020B0502020202020204" pitchFamily="34" charset="0"/>
              </a:rPr>
              <a:t>.) </a:t>
            </a:r>
            <a:r>
              <a:rPr lang="en-US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is to be</a:t>
            </a:r>
            <a:r>
              <a:rPr lang="en-US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deleted</a:t>
            </a:r>
            <a:r>
              <a:rPr lang="ru-RU" dirty="0" smtClean="0">
                <a:latin typeface="Century Gothic" panose="020B0502020202020204" pitchFamily="34" charset="0"/>
              </a:rPr>
              <a:t>. </a:t>
            </a:r>
            <a:endParaRPr lang="ru-RU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 smtClean="0">
                <a:latin typeface="Century Gothic" panose="020B0502020202020204" pitchFamily="34" charset="0"/>
              </a:rPr>
              <a:t>Some slides contain hints which formulate the main questions to be answered </a:t>
            </a:r>
            <a:r>
              <a:rPr lang="ru-RU" dirty="0" smtClean="0">
                <a:latin typeface="Century Gothic" panose="020B0502020202020204" pitchFamily="34" charset="0"/>
              </a:rPr>
              <a:t>(</a:t>
            </a:r>
            <a:r>
              <a:rPr lang="en-US" dirty="0" smtClean="0">
                <a:latin typeface="Century Gothic" panose="020B0502020202020204" pitchFamily="34" charset="0"/>
              </a:rPr>
              <a:t>grey and red square with a question mark</a:t>
            </a:r>
            <a:r>
              <a:rPr lang="ru-RU" dirty="0" smtClean="0">
                <a:latin typeface="Century Gothic" panose="020B0502020202020204" pitchFamily="34" charset="0"/>
              </a:rPr>
              <a:t> «?» </a:t>
            </a:r>
            <a:r>
              <a:rPr lang="en-US" dirty="0" smtClean="0">
                <a:latin typeface="Century Gothic" panose="020B0502020202020204" pitchFamily="34" charset="0"/>
              </a:rPr>
              <a:t>and a text message</a:t>
            </a:r>
            <a:r>
              <a:rPr lang="ru-RU" dirty="0" smtClean="0">
                <a:latin typeface="Century Gothic" panose="020B0502020202020204" pitchFamily="34" charset="0"/>
              </a:rPr>
              <a:t>). </a:t>
            </a:r>
            <a:r>
              <a:rPr lang="en-US" dirty="0" smtClean="0">
                <a:latin typeface="Century Gothic" panose="020B0502020202020204" pitchFamily="34" charset="0"/>
              </a:rPr>
              <a:t>These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hints are to be deleted </a:t>
            </a:r>
            <a:r>
              <a:rPr lang="ru-RU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by the author</a:t>
            </a:r>
            <a:r>
              <a:rPr lang="ru-RU" dirty="0" smtClean="0">
                <a:latin typeface="Century Gothic" panose="020B0502020202020204" pitchFamily="34" charset="0"/>
              </a:rPr>
              <a:t>. </a:t>
            </a:r>
            <a:endParaRPr lang="ru-RU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70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291B5120-D61C-4020-90DB-DD796C7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4773-9100-43FF-AA55-8F1149355977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2" name="Заголовок 1">
            <a:extLst>
              <a:ext uri="{FF2B5EF4-FFF2-40B4-BE49-F238E27FC236}">
                <a16:creationId xmlns:a16="http://schemas.microsoft.com/office/drawing/2014/main" xmlns="" id="{5CCFAC20-CFC0-45D5-8512-0EDDDC9B3661}"/>
              </a:ext>
            </a:extLst>
          </p:cNvPr>
          <p:cNvSpPr txBox="1">
            <a:spLocks/>
          </p:cNvSpPr>
          <p:nvPr/>
        </p:nvSpPr>
        <p:spPr>
          <a:xfrm>
            <a:off x="457200" y="322960"/>
            <a:ext cx="8514905" cy="88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000" b="1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RELEVANCE </a:t>
            </a:r>
            <a:endParaRPr lang="de-DE" sz="4000" b="1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grpSp>
        <p:nvGrpSpPr>
          <p:cNvPr id="27" name="Группа 26">
            <a:extLst>
              <a:ext uri="{FF2B5EF4-FFF2-40B4-BE49-F238E27FC236}">
                <a16:creationId xmlns:a16="http://schemas.microsoft.com/office/drawing/2014/main" xmlns="" id="{BC09A960-61CD-4DC0-B247-ECEDCE177D29}"/>
              </a:ext>
            </a:extLst>
          </p:cNvPr>
          <p:cNvGrpSpPr/>
          <p:nvPr/>
        </p:nvGrpSpPr>
        <p:grpSpPr>
          <a:xfrm>
            <a:off x="620693" y="1312694"/>
            <a:ext cx="2157893" cy="2195428"/>
            <a:chOff x="953653" y="2084915"/>
            <a:chExt cx="2157893" cy="2195428"/>
          </a:xfrm>
        </p:grpSpPr>
        <p:grpSp>
          <p:nvGrpSpPr>
            <p:cNvPr id="4" name="组合 50">
              <a:extLst>
                <a:ext uri="{FF2B5EF4-FFF2-40B4-BE49-F238E27FC236}">
                  <a16:creationId xmlns:a16="http://schemas.microsoft.com/office/drawing/2014/main" xmlns="" id="{E50C0521-C679-466C-BE05-8674E78853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953653" y="2084915"/>
              <a:ext cx="2157893" cy="2195428"/>
              <a:chOff x="5397500" y="5734050"/>
              <a:chExt cx="365125" cy="371476"/>
            </a:xfrm>
            <a:solidFill>
              <a:srgbClr val="93B0F5"/>
            </a:solidFill>
          </p:grpSpPr>
          <p:sp>
            <p:nvSpPr>
              <p:cNvPr id="8" name="Freeform 288">
                <a:extLst>
                  <a:ext uri="{FF2B5EF4-FFF2-40B4-BE49-F238E27FC236}">
                    <a16:creationId xmlns:a16="http://schemas.microsoft.com/office/drawing/2014/main" xmlns="" id="{F70AFB47-16FB-44CE-8DA5-F8FB704413B6}"/>
                  </a:ext>
                </a:extLst>
              </p:cNvPr>
              <p:cNvSpPr/>
              <p:nvPr/>
            </p:nvSpPr>
            <p:spPr bwMode="auto">
              <a:xfrm>
                <a:off x="5532438" y="5907088"/>
                <a:ext cx="71438" cy="68263"/>
              </a:xfrm>
              <a:custGeom>
                <a:avLst/>
                <a:gdLst>
                  <a:gd name="T0" fmla="*/ 45 w 45"/>
                  <a:gd name="T1" fmla="*/ 17 h 43"/>
                  <a:gd name="T2" fmla="*/ 17 w 45"/>
                  <a:gd name="T3" fmla="*/ 43 h 43"/>
                  <a:gd name="T4" fmla="*/ 0 w 45"/>
                  <a:gd name="T5" fmla="*/ 26 h 43"/>
                  <a:gd name="T6" fmla="*/ 29 w 45"/>
                  <a:gd name="T7" fmla="*/ 0 h 43"/>
                  <a:gd name="T8" fmla="*/ 45 w 45"/>
                  <a:gd name="T9" fmla="*/ 17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43">
                    <a:moveTo>
                      <a:pt x="45" y="17"/>
                    </a:moveTo>
                    <a:lnTo>
                      <a:pt x="17" y="43"/>
                    </a:lnTo>
                    <a:lnTo>
                      <a:pt x="0" y="26"/>
                    </a:lnTo>
                    <a:lnTo>
                      <a:pt x="29" y="0"/>
                    </a:lnTo>
                    <a:lnTo>
                      <a:pt x="45" y="1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533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9" name="Freeform 289">
                <a:extLst>
                  <a:ext uri="{FF2B5EF4-FFF2-40B4-BE49-F238E27FC236}">
                    <a16:creationId xmlns:a16="http://schemas.microsoft.com/office/drawing/2014/main" xmlns="" id="{DF2AB5C7-FFA9-450F-9966-8CB04518AA6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37200" y="5734050"/>
                <a:ext cx="225425" cy="225425"/>
              </a:xfrm>
              <a:custGeom>
                <a:avLst/>
                <a:gdLst>
                  <a:gd name="T0" fmla="*/ 30 w 60"/>
                  <a:gd name="T1" fmla="*/ 0 h 60"/>
                  <a:gd name="T2" fmla="*/ 0 w 60"/>
                  <a:gd name="T3" fmla="*/ 30 h 60"/>
                  <a:gd name="T4" fmla="*/ 30 w 60"/>
                  <a:gd name="T5" fmla="*/ 60 h 60"/>
                  <a:gd name="T6" fmla="*/ 60 w 60"/>
                  <a:gd name="T7" fmla="*/ 30 h 60"/>
                  <a:gd name="T8" fmla="*/ 30 w 60"/>
                  <a:gd name="T9" fmla="*/ 0 h 60"/>
                  <a:gd name="T10" fmla="*/ 30 w 60"/>
                  <a:gd name="T11" fmla="*/ 51 h 60"/>
                  <a:gd name="T12" fmla="*/ 8 w 60"/>
                  <a:gd name="T13" fmla="*/ 30 h 60"/>
                  <a:gd name="T14" fmla="*/ 30 w 60"/>
                  <a:gd name="T15" fmla="*/ 8 h 60"/>
                  <a:gd name="T16" fmla="*/ 52 w 60"/>
                  <a:gd name="T17" fmla="*/ 30 h 60"/>
                  <a:gd name="T18" fmla="*/ 30 w 60"/>
                  <a:gd name="T19" fmla="*/ 51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0" h="60">
                    <a:moveTo>
                      <a:pt x="30" y="0"/>
                    </a:moveTo>
                    <a:cubicBezTo>
                      <a:pt x="13" y="0"/>
                      <a:pt x="0" y="13"/>
                      <a:pt x="0" y="30"/>
                    </a:cubicBezTo>
                    <a:cubicBezTo>
                      <a:pt x="0" y="47"/>
                      <a:pt x="13" y="60"/>
                      <a:pt x="30" y="60"/>
                    </a:cubicBezTo>
                    <a:cubicBezTo>
                      <a:pt x="47" y="60"/>
                      <a:pt x="60" y="47"/>
                      <a:pt x="60" y="30"/>
                    </a:cubicBezTo>
                    <a:cubicBezTo>
                      <a:pt x="60" y="13"/>
                      <a:pt x="47" y="0"/>
                      <a:pt x="30" y="0"/>
                    </a:cubicBezTo>
                    <a:close/>
                    <a:moveTo>
                      <a:pt x="30" y="51"/>
                    </a:moveTo>
                    <a:cubicBezTo>
                      <a:pt x="18" y="51"/>
                      <a:pt x="8" y="42"/>
                      <a:pt x="8" y="30"/>
                    </a:cubicBezTo>
                    <a:cubicBezTo>
                      <a:pt x="8" y="18"/>
                      <a:pt x="18" y="8"/>
                      <a:pt x="30" y="8"/>
                    </a:cubicBezTo>
                    <a:cubicBezTo>
                      <a:pt x="42" y="8"/>
                      <a:pt x="52" y="18"/>
                      <a:pt x="52" y="30"/>
                    </a:cubicBezTo>
                    <a:cubicBezTo>
                      <a:pt x="52" y="42"/>
                      <a:pt x="42" y="51"/>
                      <a:pt x="30" y="5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533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0" name="Freeform 291">
                <a:extLst>
                  <a:ext uri="{FF2B5EF4-FFF2-40B4-BE49-F238E27FC236}">
                    <a16:creationId xmlns:a16="http://schemas.microsoft.com/office/drawing/2014/main" xmlns="" id="{1E06CD07-11B1-424F-A73D-58D260360AE1}"/>
                  </a:ext>
                </a:extLst>
              </p:cNvPr>
              <p:cNvSpPr/>
              <p:nvPr/>
            </p:nvSpPr>
            <p:spPr bwMode="auto">
              <a:xfrm>
                <a:off x="5397500" y="5951538"/>
                <a:ext cx="158750" cy="153988"/>
              </a:xfrm>
              <a:custGeom>
                <a:avLst/>
                <a:gdLst>
                  <a:gd name="T0" fmla="*/ 30 w 42"/>
                  <a:gd name="T1" fmla="*/ 0 h 41"/>
                  <a:gd name="T2" fmla="*/ 3 w 42"/>
                  <a:gd name="T3" fmla="*/ 26 h 41"/>
                  <a:gd name="T4" fmla="*/ 3 w 42"/>
                  <a:gd name="T5" fmla="*/ 38 h 41"/>
                  <a:gd name="T6" fmla="*/ 15 w 42"/>
                  <a:gd name="T7" fmla="*/ 38 h 41"/>
                  <a:gd name="T8" fmla="*/ 42 w 42"/>
                  <a:gd name="T9" fmla="*/ 12 h 41"/>
                  <a:gd name="T10" fmla="*/ 30 w 42"/>
                  <a:gd name="T11" fmla="*/ 0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2" h="41">
                    <a:moveTo>
                      <a:pt x="30" y="0"/>
                    </a:moveTo>
                    <a:cubicBezTo>
                      <a:pt x="3" y="26"/>
                      <a:pt x="3" y="26"/>
                      <a:pt x="3" y="26"/>
                    </a:cubicBezTo>
                    <a:cubicBezTo>
                      <a:pt x="0" y="29"/>
                      <a:pt x="0" y="34"/>
                      <a:pt x="3" y="38"/>
                    </a:cubicBezTo>
                    <a:cubicBezTo>
                      <a:pt x="6" y="41"/>
                      <a:pt x="12" y="41"/>
                      <a:pt x="15" y="38"/>
                    </a:cubicBezTo>
                    <a:cubicBezTo>
                      <a:pt x="42" y="12"/>
                      <a:pt x="42" y="12"/>
                      <a:pt x="42" y="12"/>
                    </a:cubicBezTo>
                    <a:lnTo>
                      <a:pt x="3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533" dirty="0"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EB2670BA-DCB3-4FD7-9D8C-601936EFCB56}"/>
                </a:ext>
              </a:extLst>
            </p:cNvPr>
            <p:cNvSpPr txBox="1"/>
            <p:nvPr/>
          </p:nvSpPr>
          <p:spPr>
            <a:xfrm>
              <a:off x="1951114" y="2191095"/>
              <a:ext cx="98847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b="1" dirty="0">
                  <a:solidFill>
                    <a:srgbClr val="93B0F5"/>
                  </a:solidFill>
                  <a:latin typeface="Century Gothic" panose="020B0502020202020204" pitchFamily="34" charset="0"/>
                </a:rPr>
                <a:t>!</a:t>
              </a:r>
              <a:endParaRPr lang="ru-RU" sz="6600" b="1" dirty="0">
                <a:solidFill>
                  <a:srgbClr val="93B0F5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29" name="圆角矩形 23">
            <a:extLst>
              <a:ext uri="{FF2B5EF4-FFF2-40B4-BE49-F238E27FC236}">
                <a16:creationId xmlns:a16="http://schemas.microsoft.com/office/drawing/2014/main" xmlns="" id="{E8741685-DDBD-4AD4-A815-840B35F64572}"/>
              </a:ext>
            </a:extLst>
          </p:cNvPr>
          <p:cNvSpPr/>
          <p:nvPr/>
        </p:nvSpPr>
        <p:spPr>
          <a:xfrm>
            <a:off x="2552295" y="1862717"/>
            <a:ext cx="6480000" cy="220309"/>
          </a:xfrm>
          <a:prstGeom prst="roundRect">
            <a:avLst>
              <a:gd name="adj" fmla="val 50000"/>
            </a:avLst>
          </a:prstGeom>
          <a:solidFill>
            <a:srgbClr val="93B0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533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C4CF9D73-FEB2-4A03-8A77-06EB0C1A2A67}"/>
              </a:ext>
            </a:extLst>
          </p:cNvPr>
          <p:cNvSpPr/>
          <p:nvPr/>
        </p:nvSpPr>
        <p:spPr>
          <a:xfrm>
            <a:off x="2896088" y="1343148"/>
            <a:ext cx="4859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400" b="1" dirty="0" smtClean="0">
                <a:latin typeface="Century Gothic" panose="020B0502020202020204" pitchFamily="34" charset="0"/>
              </a:rPr>
              <a:t>Problem</a:t>
            </a:r>
            <a:r>
              <a:rPr lang="ru-RU" sz="2400" b="1" dirty="0" smtClean="0">
                <a:latin typeface="Century Gothic" panose="020B0502020202020204" pitchFamily="34" charset="0"/>
              </a:rPr>
              <a:t>/</a:t>
            </a:r>
            <a:r>
              <a:rPr lang="de-DE" sz="2400" b="1" dirty="0" err="1" smtClean="0">
                <a:latin typeface="Century Gothic" panose="020B0502020202020204" pitchFamily="34" charset="0"/>
              </a:rPr>
              <a:t>need</a:t>
            </a:r>
            <a:endParaRPr lang="ru-RU" sz="2400" b="1" dirty="0">
              <a:latin typeface="Century Gothic" panose="020B0502020202020204" pitchFamily="34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ABA4E01E-4BF1-4F78-B473-ED9F1A73C79C}"/>
              </a:ext>
            </a:extLst>
          </p:cNvPr>
          <p:cNvSpPr/>
          <p:nvPr/>
        </p:nvSpPr>
        <p:spPr>
          <a:xfrm>
            <a:off x="2892054" y="2130182"/>
            <a:ext cx="671238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P</a:t>
            </a:r>
            <a:r>
              <a:rPr lang="en-US" dirty="0" smtClean="0">
                <a:latin typeface="Century Gothic" panose="020B0502020202020204" pitchFamily="34" charset="0"/>
              </a:rPr>
              <a:t>roblem</a:t>
            </a:r>
            <a:r>
              <a:rPr lang="ru-RU" dirty="0" smtClean="0">
                <a:latin typeface="Century Gothic" panose="020B0502020202020204" pitchFamily="34" charset="0"/>
              </a:rPr>
              <a:t>/ </a:t>
            </a:r>
            <a:r>
              <a:rPr lang="en-US" dirty="0" smtClean="0">
                <a:latin typeface="Century Gothic" panose="020B0502020202020204" pitchFamily="34" charset="0"/>
              </a:rPr>
              <a:t>need description</a:t>
            </a:r>
            <a:endParaRPr lang="ru-RU" dirty="0">
              <a:latin typeface="Century Gothic" panose="020B0502020202020204" pitchFamily="34" charset="0"/>
            </a:endParaRPr>
          </a:p>
          <a:p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6619" y="3659083"/>
            <a:ext cx="10354691" cy="43231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1911" y="3659083"/>
            <a:ext cx="622659" cy="43231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FD481652-3375-44B4-824B-97E4FC99673F}"/>
              </a:ext>
            </a:extLst>
          </p:cNvPr>
          <p:cNvSpPr/>
          <p:nvPr/>
        </p:nvSpPr>
        <p:spPr>
          <a:xfrm>
            <a:off x="1124570" y="3721350"/>
            <a:ext cx="7818389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entury Gothic" panose="020B0502020202020204" pitchFamily="34" charset="0"/>
              </a:rPr>
              <a:t>What urgent problem/need does the conducted study solve</a:t>
            </a:r>
            <a:r>
              <a:rPr lang="ru-RU" sz="1400" dirty="0" smtClean="0">
                <a:latin typeface="Century Gothic" panose="020B0502020202020204" pitchFamily="34" charset="0"/>
              </a:rPr>
              <a:t>?</a:t>
            </a:r>
            <a:endParaRPr lang="ru-R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963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291B5120-D61C-4020-90DB-DD796C7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4773-9100-43FF-AA55-8F1149355977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2" name="Заголовок 1">
            <a:extLst>
              <a:ext uri="{FF2B5EF4-FFF2-40B4-BE49-F238E27FC236}">
                <a16:creationId xmlns:a16="http://schemas.microsoft.com/office/drawing/2014/main" xmlns="" id="{5CCFAC20-CFC0-45D5-8512-0EDDDC9B3661}"/>
              </a:ext>
            </a:extLst>
          </p:cNvPr>
          <p:cNvSpPr txBox="1">
            <a:spLocks/>
          </p:cNvSpPr>
          <p:nvPr/>
        </p:nvSpPr>
        <p:spPr>
          <a:xfrm>
            <a:off x="457200" y="322960"/>
            <a:ext cx="8514905" cy="88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METHODOLOGY</a:t>
            </a:r>
            <a:endParaRPr lang="ru-RU" sz="4000" b="1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Freeform 289">
            <a:extLst>
              <a:ext uri="{FF2B5EF4-FFF2-40B4-BE49-F238E27FC236}">
                <a16:creationId xmlns:a16="http://schemas.microsoft.com/office/drawing/2014/main" xmlns="" id="{DF2AB5C7-FFA9-450F-9966-8CB04518AA61}"/>
              </a:ext>
            </a:extLst>
          </p:cNvPr>
          <p:cNvSpPr>
            <a:spLocks noEditPoints="1"/>
          </p:cNvSpPr>
          <p:nvPr/>
        </p:nvSpPr>
        <p:spPr bwMode="auto">
          <a:xfrm>
            <a:off x="807287" y="1558608"/>
            <a:ext cx="1332264" cy="1332265"/>
          </a:xfrm>
          <a:custGeom>
            <a:avLst/>
            <a:gdLst>
              <a:gd name="T0" fmla="*/ 30 w 60"/>
              <a:gd name="T1" fmla="*/ 0 h 60"/>
              <a:gd name="T2" fmla="*/ 0 w 60"/>
              <a:gd name="T3" fmla="*/ 30 h 60"/>
              <a:gd name="T4" fmla="*/ 30 w 60"/>
              <a:gd name="T5" fmla="*/ 60 h 60"/>
              <a:gd name="T6" fmla="*/ 60 w 60"/>
              <a:gd name="T7" fmla="*/ 30 h 60"/>
              <a:gd name="T8" fmla="*/ 30 w 60"/>
              <a:gd name="T9" fmla="*/ 0 h 60"/>
              <a:gd name="T10" fmla="*/ 30 w 60"/>
              <a:gd name="T11" fmla="*/ 51 h 60"/>
              <a:gd name="T12" fmla="*/ 8 w 60"/>
              <a:gd name="T13" fmla="*/ 30 h 60"/>
              <a:gd name="T14" fmla="*/ 30 w 60"/>
              <a:gd name="T15" fmla="*/ 8 h 60"/>
              <a:gd name="T16" fmla="*/ 52 w 60"/>
              <a:gd name="T17" fmla="*/ 30 h 60"/>
              <a:gd name="T18" fmla="*/ 30 w 60"/>
              <a:gd name="T19" fmla="*/ 5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0" h="60">
                <a:moveTo>
                  <a:pt x="30" y="0"/>
                </a:moveTo>
                <a:cubicBezTo>
                  <a:pt x="13" y="0"/>
                  <a:pt x="0" y="13"/>
                  <a:pt x="0" y="30"/>
                </a:cubicBezTo>
                <a:cubicBezTo>
                  <a:pt x="0" y="47"/>
                  <a:pt x="13" y="60"/>
                  <a:pt x="30" y="60"/>
                </a:cubicBezTo>
                <a:cubicBezTo>
                  <a:pt x="47" y="60"/>
                  <a:pt x="60" y="47"/>
                  <a:pt x="60" y="30"/>
                </a:cubicBezTo>
                <a:cubicBezTo>
                  <a:pt x="60" y="13"/>
                  <a:pt x="47" y="0"/>
                  <a:pt x="30" y="0"/>
                </a:cubicBezTo>
                <a:close/>
                <a:moveTo>
                  <a:pt x="30" y="51"/>
                </a:moveTo>
                <a:cubicBezTo>
                  <a:pt x="18" y="51"/>
                  <a:pt x="8" y="42"/>
                  <a:pt x="8" y="30"/>
                </a:cubicBezTo>
                <a:cubicBezTo>
                  <a:pt x="8" y="18"/>
                  <a:pt x="18" y="8"/>
                  <a:pt x="30" y="8"/>
                </a:cubicBezTo>
                <a:cubicBezTo>
                  <a:pt x="42" y="8"/>
                  <a:pt x="52" y="18"/>
                  <a:pt x="52" y="30"/>
                </a:cubicBezTo>
                <a:cubicBezTo>
                  <a:pt x="52" y="42"/>
                  <a:pt x="42" y="51"/>
                  <a:pt x="30" y="51"/>
                </a:cubicBezTo>
                <a:close/>
              </a:path>
            </a:pathLst>
          </a:custGeom>
          <a:solidFill>
            <a:srgbClr val="93B0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533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9" name="圆角矩形 23">
            <a:extLst>
              <a:ext uri="{FF2B5EF4-FFF2-40B4-BE49-F238E27FC236}">
                <a16:creationId xmlns:a16="http://schemas.microsoft.com/office/drawing/2014/main" xmlns="" id="{E8741685-DDBD-4AD4-A815-840B35F64572}"/>
              </a:ext>
            </a:extLst>
          </p:cNvPr>
          <p:cNvSpPr/>
          <p:nvPr/>
        </p:nvSpPr>
        <p:spPr>
          <a:xfrm>
            <a:off x="1967590" y="2108631"/>
            <a:ext cx="7920000" cy="220309"/>
          </a:xfrm>
          <a:prstGeom prst="roundRect">
            <a:avLst>
              <a:gd name="adj" fmla="val 50000"/>
            </a:avLst>
          </a:prstGeom>
          <a:solidFill>
            <a:srgbClr val="93B0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533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C4CF9D73-FEB2-4A03-8A77-06EB0C1A2A67}"/>
              </a:ext>
            </a:extLst>
          </p:cNvPr>
          <p:cNvSpPr/>
          <p:nvPr/>
        </p:nvSpPr>
        <p:spPr>
          <a:xfrm>
            <a:off x="2311383" y="1589062"/>
            <a:ext cx="80608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entury Gothic" panose="020B0502020202020204" pitchFamily="34" charset="0"/>
              </a:rPr>
              <a:t>Methodology</a:t>
            </a:r>
            <a:endParaRPr lang="ru-RU" sz="2400" b="1" dirty="0">
              <a:latin typeface="Century Gothic" panose="020B0502020202020204" pitchFamily="34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ABA4E01E-4BF1-4F78-B473-ED9F1A73C79C}"/>
              </a:ext>
            </a:extLst>
          </p:cNvPr>
          <p:cNvSpPr/>
          <p:nvPr/>
        </p:nvSpPr>
        <p:spPr>
          <a:xfrm>
            <a:off x="2307348" y="2376096"/>
            <a:ext cx="806493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Methods, instruments and </a:t>
            </a:r>
            <a:r>
              <a:rPr lang="en-US" dirty="0" smtClean="0">
                <a:latin typeface="Century Gothic" panose="020B0502020202020204" pitchFamily="34" charset="0"/>
              </a:rPr>
              <a:t>sampling population </a:t>
            </a:r>
            <a:r>
              <a:rPr lang="en-US" dirty="0" smtClean="0">
                <a:latin typeface="Century Gothic" panose="020B0502020202020204" pitchFamily="34" charset="0"/>
              </a:rPr>
              <a:t>are briefly described</a:t>
            </a:r>
            <a:r>
              <a:rPr lang="ru-RU" dirty="0" smtClean="0">
                <a:latin typeface="Century Gothic" panose="020B0502020202020204" pitchFamily="34" charset="0"/>
              </a:rPr>
              <a:t>. </a:t>
            </a:r>
            <a:endParaRPr lang="ru-RU" dirty="0">
              <a:latin typeface="Century Gothic" panose="020B0502020202020204" pitchFamily="34" charset="0"/>
            </a:endParaRPr>
          </a:p>
          <a:p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37" name="Freeform 289">
            <a:extLst>
              <a:ext uri="{FF2B5EF4-FFF2-40B4-BE49-F238E27FC236}">
                <a16:creationId xmlns:a16="http://schemas.microsoft.com/office/drawing/2014/main" xmlns="" id="{171102F5-D5AC-411F-9E4D-AF2AD3A51F4C}"/>
              </a:ext>
            </a:extLst>
          </p:cNvPr>
          <p:cNvSpPr>
            <a:spLocks noEditPoints="1"/>
          </p:cNvSpPr>
          <p:nvPr/>
        </p:nvSpPr>
        <p:spPr bwMode="auto">
          <a:xfrm>
            <a:off x="807290" y="4965827"/>
            <a:ext cx="1332265" cy="1332265"/>
          </a:xfrm>
          <a:custGeom>
            <a:avLst/>
            <a:gdLst>
              <a:gd name="T0" fmla="*/ 30 w 60"/>
              <a:gd name="T1" fmla="*/ 0 h 60"/>
              <a:gd name="T2" fmla="*/ 0 w 60"/>
              <a:gd name="T3" fmla="*/ 30 h 60"/>
              <a:gd name="T4" fmla="*/ 30 w 60"/>
              <a:gd name="T5" fmla="*/ 60 h 60"/>
              <a:gd name="T6" fmla="*/ 60 w 60"/>
              <a:gd name="T7" fmla="*/ 30 h 60"/>
              <a:gd name="T8" fmla="*/ 30 w 60"/>
              <a:gd name="T9" fmla="*/ 0 h 60"/>
              <a:gd name="T10" fmla="*/ 30 w 60"/>
              <a:gd name="T11" fmla="*/ 51 h 60"/>
              <a:gd name="T12" fmla="*/ 8 w 60"/>
              <a:gd name="T13" fmla="*/ 30 h 60"/>
              <a:gd name="T14" fmla="*/ 30 w 60"/>
              <a:gd name="T15" fmla="*/ 8 h 60"/>
              <a:gd name="T16" fmla="*/ 52 w 60"/>
              <a:gd name="T17" fmla="*/ 30 h 60"/>
              <a:gd name="T18" fmla="*/ 30 w 60"/>
              <a:gd name="T19" fmla="*/ 51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0" h="60">
                <a:moveTo>
                  <a:pt x="30" y="0"/>
                </a:moveTo>
                <a:cubicBezTo>
                  <a:pt x="13" y="0"/>
                  <a:pt x="0" y="13"/>
                  <a:pt x="0" y="30"/>
                </a:cubicBezTo>
                <a:cubicBezTo>
                  <a:pt x="0" y="47"/>
                  <a:pt x="13" y="60"/>
                  <a:pt x="30" y="60"/>
                </a:cubicBezTo>
                <a:cubicBezTo>
                  <a:pt x="47" y="60"/>
                  <a:pt x="60" y="47"/>
                  <a:pt x="60" y="30"/>
                </a:cubicBezTo>
                <a:cubicBezTo>
                  <a:pt x="60" y="13"/>
                  <a:pt x="47" y="0"/>
                  <a:pt x="30" y="0"/>
                </a:cubicBezTo>
                <a:close/>
                <a:moveTo>
                  <a:pt x="30" y="51"/>
                </a:moveTo>
                <a:cubicBezTo>
                  <a:pt x="18" y="51"/>
                  <a:pt x="8" y="42"/>
                  <a:pt x="8" y="30"/>
                </a:cubicBezTo>
                <a:cubicBezTo>
                  <a:pt x="8" y="18"/>
                  <a:pt x="18" y="8"/>
                  <a:pt x="30" y="8"/>
                </a:cubicBezTo>
                <a:cubicBezTo>
                  <a:pt x="42" y="8"/>
                  <a:pt x="52" y="18"/>
                  <a:pt x="52" y="30"/>
                </a:cubicBezTo>
                <a:cubicBezTo>
                  <a:pt x="52" y="42"/>
                  <a:pt x="42" y="51"/>
                  <a:pt x="30" y="51"/>
                </a:cubicBezTo>
                <a:close/>
              </a:path>
            </a:pathLst>
          </a:custGeom>
          <a:solidFill>
            <a:srgbClr val="4B5A7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888" tIns="60944" rIns="121888" bIns="60944" numCol="1" anchor="t" anchorCtr="0" compatLnSpc="1"/>
          <a:lstStyle/>
          <a:p>
            <a:endParaRPr lang="zh-CN" altLang="en-US" sz="2533" dirty="0"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9" name="圆角矩形 23">
            <a:extLst>
              <a:ext uri="{FF2B5EF4-FFF2-40B4-BE49-F238E27FC236}">
                <a16:creationId xmlns:a16="http://schemas.microsoft.com/office/drawing/2014/main" xmlns="" id="{228C36AF-1D15-493A-9827-4AA54006757A}"/>
              </a:ext>
            </a:extLst>
          </p:cNvPr>
          <p:cNvSpPr/>
          <p:nvPr/>
        </p:nvSpPr>
        <p:spPr>
          <a:xfrm>
            <a:off x="1967590" y="5521805"/>
            <a:ext cx="7920000" cy="220309"/>
          </a:xfrm>
          <a:prstGeom prst="roundRect">
            <a:avLst>
              <a:gd name="adj" fmla="val 50000"/>
            </a:avLst>
          </a:prstGeom>
          <a:solidFill>
            <a:srgbClr val="4B5A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533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8BF63B4F-CD53-4B6B-AD5D-7B76415A5B5D}"/>
              </a:ext>
            </a:extLst>
          </p:cNvPr>
          <p:cNvSpPr/>
          <p:nvPr/>
        </p:nvSpPr>
        <p:spPr>
          <a:xfrm>
            <a:off x="2311383" y="4990030"/>
            <a:ext cx="77470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Dates and location of the study</a:t>
            </a:r>
            <a:endParaRPr lang="ru-RU" sz="2400" b="1" dirty="0">
              <a:latin typeface="Century Gothic" panose="020B0502020202020204" pitchFamily="34" charset="0"/>
            </a:endParaRPr>
          </a:p>
        </p:txBody>
      </p:sp>
      <p:sp>
        <p:nvSpPr>
          <p:cNvPr id="41" name="Прямоугольник 40">
            <a:extLst>
              <a:ext uri="{FF2B5EF4-FFF2-40B4-BE49-F238E27FC236}">
                <a16:creationId xmlns:a16="http://schemas.microsoft.com/office/drawing/2014/main" xmlns="" id="{BDA44809-3ED5-4602-8988-6C6D8BCFCE08}"/>
              </a:ext>
            </a:extLst>
          </p:cNvPr>
          <p:cNvSpPr/>
          <p:nvPr/>
        </p:nvSpPr>
        <p:spPr>
          <a:xfrm>
            <a:off x="2307348" y="5801331"/>
            <a:ext cx="758024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Description</a:t>
            </a:r>
            <a:endParaRPr lang="ru-RU" dirty="0">
              <a:latin typeface="Century Gothic" panose="020B0502020202020204" pitchFamily="34" charset="0"/>
            </a:endParaRPr>
          </a:p>
          <a:p>
            <a:endParaRPr lang="ru-RU" sz="2000" dirty="0">
              <a:latin typeface="Century Gothic" panose="020B0502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7D41CB3-DC56-4EDA-8043-A793AB5D51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53" y="1788986"/>
            <a:ext cx="1088001" cy="8640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DB74F84D-968F-4608-8489-4BF545E7F3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290" y="5248994"/>
            <a:ext cx="816126" cy="746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3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291B5120-D61C-4020-90DB-DD796C7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4773-9100-43FF-AA55-8F1149355977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2" name="Заголовок 1">
            <a:extLst>
              <a:ext uri="{FF2B5EF4-FFF2-40B4-BE49-F238E27FC236}">
                <a16:creationId xmlns:a16="http://schemas.microsoft.com/office/drawing/2014/main" xmlns="" id="{5CCFAC20-CFC0-45D5-8512-0EDDDC9B3661}"/>
              </a:ext>
            </a:extLst>
          </p:cNvPr>
          <p:cNvSpPr txBox="1">
            <a:spLocks/>
          </p:cNvSpPr>
          <p:nvPr/>
        </p:nvSpPr>
        <p:spPr>
          <a:xfrm>
            <a:off x="457200" y="322960"/>
            <a:ext cx="8514905" cy="88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STUDY RESULTS </a:t>
            </a:r>
            <a:endParaRPr lang="ru-RU" sz="4000" b="1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C4CF9D73-FEB2-4A03-8A77-06EB0C1A2A67}"/>
              </a:ext>
            </a:extLst>
          </p:cNvPr>
          <p:cNvSpPr/>
          <p:nvPr/>
        </p:nvSpPr>
        <p:spPr>
          <a:xfrm>
            <a:off x="376793" y="1125407"/>
            <a:ext cx="360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Question-1</a:t>
            </a:r>
            <a:r>
              <a:rPr lang="ru-RU" b="1" dirty="0" smtClean="0">
                <a:latin typeface="Century Gothic" panose="020B0502020202020204" pitchFamily="34" charset="0"/>
              </a:rPr>
              <a:t> 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34" name="Объект 2">
            <a:extLst>
              <a:ext uri="{FF2B5EF4-FFF2-40B4-BE49-F238E27FC236}">
                <a16:creationId xmlns:a16="http://schemas.microsoft.com/office/drawing/2014/main" xmlns="" id="{D679785A-04F1-42EF-BA99-3D5314238C03}"/>
              </a:ext>
            </a:extLst>
          </p:cNvPr>
          <p:cNvSpPr txBox="1">
            <a:spLocks/>
          </p:cNvSpPr>
          <p:nvPr/>
        </p:nvSpPr>
        <p:spPr>
          <a:xfrm>
            <a:off x="3907993" y="6634675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xmlns="" id="{53EA6600-561C-4393-95A0-D13B19910453}"/>
              </a:ext>
            </a:extLst>
          </p:cNvPr>
          <p:cNvSpPr txBox="1">
            <a:spLocks/>
          </p:cNvSpPr>
          <p:nvPr/>
        </p:nvSpPr>
        <p:spPr>
          <a:xfrm>
            <a:off x="1875050" y="-4039372"/>
            <a:ext cx="4042792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xmlns="" id="{D17BF2C0-BFA0-4E60-9714-DD8A5F6307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4020534"/>
              </p:ext>
            </p:extLst>
          </p:nvPr>
        </p:nvGraphicFramePr>
        <p:xfrm>
          <a:off x="475835" y="1406188"/>
          <a:ext cx="4351946" cy="2442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10A4A364-672E-49FE-A3A8-612F94F9777C}"/>
              </a:ext>
            </a:extLst>
          </p:cNvPr>
          <p:cNvSpPr/>
          <p:nvPr/>
        </p:nvSpPr>
        <p:spPr>
          <a:xfrm>
            <a:off x="4333110" y="1125407"/>
            <a:ext cx="360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Question-2</a:t>
            </a:r>
            <a:r>
              <a:rPr lang="ru-RU" b="1" dirty="0" smtClean="0">
                <a:latin typeface="Century Gothic" panose="020B0502020202020204" pitchFamily="34" charset="0"/>
              </a:rPr>
              <a:t> 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xmlns="" id="{D51F07EC-9C98-488F-AA3C-958A719E67C1}"/>
              </a:ext>
            </a:extLst>
          </p:cNvPr>
          <p:cNvSpPr/>
          <p:nvPr/>
        </p:nvSpPr>
        <p:spPr>
          <a:xfrm>
            <a:off x="7858891" y="1125407"/>
            <a:ext cx="360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entury Gothic" panose="020B0502020202020204" pitchFamily="34" charset="0"/>
              </a:rPr>
              <a:t>Question-3</a:t>
            </a:r>
            <a:r>
              <a:rPr lang="ru-RU" b="1" dirty="0" smtClean="0">
                <a:latin typeface="Century Gothic" panose="020B0502020202020204" pitchFamily="34" charset="0"/>
              </a:rPr>
              <a:t> </a:t>
            </a:r>
            <a:endParaRPr lang="ru-RU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51" name="Диаграмма 50">
            <a:extLst>
              <a:ext uri="{FF2B5EF4-FFF2-40B4-BE49-F238E27FC236}">
                <a16:creationId xmlns:a16="http://schemas.microsoft.com/office/drawing/2014/main" xmlns="" id="{FFE32ACA-A635-4495-86B2-5B6E4B4B1C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4596197"/>
              </p:ext>
            </p:extLst>
          </p:nvPr>
        </p:nvGraphicFramePr>
        <p:xfrm>
          <a:off x="4154952" y="1406188"/>
          <a:ext cx="4351946" cy="2442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2" name="Диаграмма 51">
            <a:extLst>
              <a:ext uri="{FF2B5EF4-FFF2-40B4-BE49-F238E27FC236}">
                <a16:creationId xmlns:a16="http://schemas.microsoft.com/office/drawing/2014/main" xmlns="" id="{6F0D889E-F75D-45E9-B026-4A57D8FF03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703971"/>
              </p:ext>
            </p:extLst>
          </p:nvPr>
        </p:nvGraphicFramePr>
        <p:xfrm>
          <a:off x="6733335" y="1578680"/>
          <a:ext cx="4351946" cy="2131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3F1E9F7C-3C43-4D13-90AD-22BBFF666BB7}"/>
              </a:ext>
            </a:extLst>
          </p:cNvPr>
          <p:cNvSpPr/>
          <p:nvPr/>
        </p:nvSpPr>
        <p:spPr>
          <a:xfrm>
            <a:off x="406703" y="3781064"/>
            <a:ext cx="106545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Description </a:t>
            </a:r>
            <a:endParaRPr lang="ru-RU" dirty="0">
              <a:latin typeface="Century Gothic" panose="020B0502020202020204" pitchFamily="34" charset="0"/>
            </a:endParaRPr>
          </a:p>
          <a:p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xmlns="" id="{CF481F85-3D34-4E11-809A-BC4A58842E2C}"/>
              </a:ext>
            </a:extLst>
          </p:cNvPr>
          <p:cNvSpPr/>
          <p:nvPr/>
        </p:nvSpPr>
        <p:spPr>
          <a:xfrm>
            <a:off x="495780" y="5160423"/>
            <a:ext cx="2867622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CONCLUSION</a:t>
            </a:r>
            <a:r>
              <a:rPr lang="ru-RU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xmlns="" id="{DA522334-FF31-4C39-9320-4D487ACCA415}"/>
              </a:ext>
            </a:extLst>
          </p:cNvPr>
          <p:cNvSpPr/>
          <p:nvPr/>
        </p:nvSpPr>
        <p:spPr>
          <a:xfrm>
            <a:off x="501954" y="5834495"/>
            <a:ext cx="10354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The conclusion is described</a:t>
            </a:r>
            <a:endParaRPr lang="ru-RU" dirty="0">
              <a:latin typeface="Century Gothic" panose="020B0502020202020204" pitchFamily="34" charset="0"/>
            </a:endParaRPr>
          </a:p>
          <a:p>
            <a:endParaRPr lang="ru-RU" dirty="0">
              <a:latin typeface="Century Gothic" panose="020B0502020202020204" pitchFamily="34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1013DA3A-09F4-4EF7-B2AA-6A0114791772}"/>
              </a:ext>
            </a:extLst>
          </p:cNvPr>
          <p:cNvCxnSpPr/>
          <p:nvPr/>
        </p:nvCxnSpPr>
        <p:spPr>
          <a:xfrm>
            <a:off x="611378" y="5745198"/>
            <a:ext cx="102452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01911" y="4228783"/>
            <a:ext cx="10354690" cy="53354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1912" y="4228783"/>
            <a:ext cx="622659" cy="53354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FD481652-3375-44B4-824B-97E4FC99673F}"/>
              </a:ext>
            </a:extLst>
          </p:cNvPr>
          <p:cNvSpPr/>
          <p:nvPr/>
        </p:nvSpPr>
        <p:spPr>
          <a:xfrm>
            <a:off x="1124571" y="4239109"/>
            <a:ext cx="8568966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The result of a sociological study is described (as illustratively as possible: in </a:t>
            </a:r>
            <a:r>
              <a:rPr lang="en-US" sz="1400" dirty="0" smtClean="0">
                <a:latin typeface="Century Gothic" panose="020B0502020202020204" pitchFamily="34" charset="0"/>
              </a:rPr>
              <a:t>diagrams, </a:t>
            </a:r>
            <a:r>
              <a:rPr lang="en-US" sz="1400" dirty="0">
                <a:latin typeface="Century Gothic" panose="020B0502020202020204" pitchFamily="34" charset="0"/>
              </a:rPr>
              <a:t>pictures, numbers)</a:t>
            </a:r>
            <a:endParaRPr lang="ru-R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354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AB5B2E0E-787C-4D74-8036-C8EED9C7992D}"/>
              </a:ext>
            </a:extLst>
          </p:cNvPr>
          <p:cNvSpPr/>
          <p:nvPr/>
        </p:nvSpPr>
        <p:spPr>
          <a:xfrm>
            <a:off x="585038" y="2520416"/>
            <a:ext cx="10354690" cy="53354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291B5120-D61C-4020-90DB-DD796C705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4773-9100-43FF-AA55-8F1149355977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EC6E87F6-8FA3-4884-86DC-1632AF05B292}"/>
              </a:ext>
            </a:extLst>
          </p:cNvPr>
          <p:cNvSpPr/>
          <p:nvPr/>
        </p:nvSpPr>
        <p:spPr>
          <a:xfrm>
            <a:off x="475834" y="396843"/>
            <a:ext cx="114764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NOVELTY </a:t>
            </a:r>
            <a:r>
              <a:rPr lang="en-US" sz="40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F</a:t>
            </a:r>
            <a:r>
              <a:rPr lang="en-US" sz="4000" b="1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OR </a:t>
            </a:r>
            <a:r>
              <a:rPr lang="en-US" sz="4000" b="1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PRACTICAL HEALTHCARE</a:t>
            </a:r>
            <a:endParaRPr lang="ru-RU" sz="4000" b="1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1" name="Объект 2">
            <a:extLst>
              <a:ext uri="{FF2B5EF4-FFF2-40B4-BE49-F238E27FC236}">
                <a16:creationId xmlns:a16="http://schemas.microsoft.com/office/drawing/2014/main" xmlns="" id="{822D8D6F-CA5C-4196-AEA5-C2847AFC6A9A}"/>
              </a:ext>
            </a:extLst>
          </p:cNvPr>
          <p:cNvSpPr txBox="1">
            <a:spLocks/>
          </p:cNvSpPr>
          <p:nvPr/>
        </p:nvSpPr>
        <p:spPr>
          <a:xfrm>
            <a:off x="-4114800" y="4198175"/>
            <a:ext cx="8229600" cy="45259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8962" y="2520416"/>
            <a:ext cx="622659" cy="53354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FD481652-3375-44B4-824B-97E4FC99673F}"/>
              </a:ext>
            </a:extLst>
          </p:cNvPr>
          <p:cNvSpPr/>
          <p:nvPr/>
        </p:nvSpPr>
        <p:spPr>
          <a:xfrm>
            <a:off x="1181621" y="2530742"/>
            <a:ext cx="8568966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entury Gothic" panose="020B0502020202020204" pitchFamily="34" charset="0"/>
              </a:rPr>
              <a:t>What could  this study bring to practical healthcare, what methods have been used, what new methods have been applied</a:t>
            </a:r>
            <a:r>
              <a:rPr lang="ru-RU" sz="1400" dirty="0" smtClean="0">
                <a:latin typeface="Century Gothic" panose="020B0502020202020204" pitchFamily="34" charset="0"/>
              </a:rPr>
              <a:t>?</a:t>
            </a:r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69A0BBA-FDFF-4D69-9E09-E74BBF0589C7}"/>
              </a:ext>
            </a:extLst>
          </p:cNvPr>
          <p:cNvSpPr/>
          <p:nvPr/>
        </p:nvSpPr>
        <p:spPr>
          <a:xfrm>
            <a:off x="475834" y="2013494"/>
            <a:ext cx="10852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Description</a:t>
            </a:r>
            <a:endParaRPr lang="ru-RU" dirty="0">
              <a:latin typeface="Century Gothic" panose="020B0502020202020204" pitchFamily="34" charset="0"/>
            </a:endParaRPr>
          </a:p>
          <a:p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464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AFDA21F5-1480-4ABB-9A04-36A8440CBBFF}"/>
              </a:ext>
            </a:extLst>
          </p:cNvPr>
          <p:cNvSpPr/>
          <p:nvPr/>
        </p:nvSpPr>
        <p:spPr>
          <a:xfrm>
            <a:off x="555735" y="6091547"/>
            <a:ext cx="10300866" cy="51872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xmlns="" id="{7E5052A2-255E-421C-BFA1-C125B9EC2389}"/>
              </a:ext>
            </a:extLst>
          </p:cNvPr>
          <p:cNvSpPr/>
          <p:nvPr/>
        </p:nvSpPr>
        <p:spPr>
          <a:xfrm>
            <a:off x="546855" y="2174007"/>
            <a:ext cx="10309745" cy="68949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EC6E87F6-8FA3-4884-86DC-1632AF05B292}"/>
              </a:ext>
            </a:extLst>
          </p:cNvPr>
          <p:cNvSpPr/>
          <p:nvPr/>
        </p:nvSpPr>
        <p:spPr>
          <a:xfrm>
            <a:off x="475834" y="396843"/>
            <a:ext cx="114764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000" b="1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SUGGESTIONS </a:t>
            </a:r>
            <a:r>
              <a:rPr lang="de-DE" sz="4000" b="1" dirty="0" err="1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for</a:t>
            </a:r>
            <a:r>
              <a:rPr lang="de-DE" sz="4000" b="1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 IMPLEMENTATION</a:t>
            </a:r>
            <a:endParaRPr lang="ru-RU" sz="4000" b="1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4" name="Объект 2">
            <a:extLst>
              <a:ext uri="{FF2B5EF4-FFF2-40B4-BE49-F238E27FC236}">
                <a16:creationId xmlns:a16="http://schemas.microsoft.com/office/drawing/2014/main" xmlns="" id="{B5D720B8-C27F-476E-BA6A-011AAF53F924}"/>
              </a:ext>
            </a:extLst>
          </p:cNvPr>
          <p:cNvSpPr txBox="1">
            <a:spLocks/>
          </p:cNvSpPr>
          <p:nvPr/>
        </p:nvSpPr>
        <p:spPr>
          <a:xfrm>
            <a:off x="1756059" y="7485702"/>
            <a:ext cx="8229600" cy="247687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7" name="AutoShape 4">
            <a:extLst>
              <a:ext uri="{FF2B5EF4-FFF2-40B4-BE49-F238E27FC236}">
                <a16:creationId xmlns:a16="http://schemas.microsoft.com/office/drawing/2014/main" xmlns="" id="{75B51745-7F6C-44B9-B30E-86F86B5A72C0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768476" y="931641"/>
            <a:ext cx="7556161" cy="585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41" name="Прямоугольник 40"/>
          <p:cNvSpPr/>
          <p:nvPr/>
        </p:nvSpPr>
        <p:spPr>
          <a:xfrm>
            <a:off x="555735" y="6091547"/>
            <a:ext cx="618917" cy="52834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xmlns="" id="{FD481652-3375-44B4-824B-97E4FC99673F}"/>
              </a:ext>
            </a:extLst>
          </p:cNvPr>
          <p:cNvSpPr/>
          <p:nvPr/>
        </p:nvSpPr>
        <p:spPr>
          <a:xfrm>
            <a:off x="1174651" y="6096673"/>
            <a:ext cx="8811007" cy="30777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How will this implementation take place? (brief description of the project roadmap)</a:t>
            </a:r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5865" y="4423902"/>
            <a:ext cx="2224731" cy="150032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Century Gothic" panose="020B0502020202020204" pitchFamily="34" charset="0"/>
              </a:rPr>
              <a:t>Implementation stage</a:t>
            </a:r>
            <a:r>
              <a:rPr lang="ru-RU" sz="1600" b="1" dirty="0" smtClean="0">
                <a:latin typeface="Century Gothic" panose="020B0502020202020204" pitchFamily="34" charset="0"/>
              </a:rPr>
              <a:t>-1</a:t>
            </a:r>
            <a:endParaRPr lang="ru-RU" sz="16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1600" dirty="0" smtClean="0">
                <a:latin typeface="Century Gothic" panose="020B0502020202020204" pitchFamily="34" charset="0"/>
              </a:rPr>
              <a:t>Description</a:t>
            </a: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978250" y="4654219"/>
            <a:ext cx="284408" cy="1039694"/>
          </a:xfrm>
          <a:prstGeom prst="rightArrow">
            <a:avLst>
              <a:gd name="adj1" fmla="val 50000"/>
              <a:gd name="adj2" fmla="val 10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45" name="Прямоугольник 44"/>
          <p:cNvSpPr/>
          <p:nvPr/>
        </p:nvSpPr>
        <p:spPr>
          <a:xfrm>
            <a:off x="3401244" y="4412257"/>
            <a:ext cx="2224731" cy="150032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latin typeface="Century Gothic" panose="020B0502020202020204" pitchFamily="34" charset="0"/>
              </a:rPr>
              <a:t>Implementation </a:t>
            </a:r>
            <a:r>
              <a:rPr lang="de-DE" sz="1600" b="1" dirty="0" smtClean="0">
                <a:latin typeface="Century Gothic" panose="020B0502020202020204" pitchFamily="34" charset="0"/>
              </a:rPr>
              <a:t>stage-2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algn="ctr"/>
            <a:r>
              <a:rPr lang="de-DE" sz="1600" dirty="0">
                <a:latin typeface="Century Gothic" panose="020B0502020202020204" pitchFamily="34" charset="0"/>
              </a:rPr>
              <a:t>Description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546856" y="2174007"/>
            <a:ext cx="639403" cy="6894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xmlns="" id="{FD481652-3375-44B4-824B-97E4FC99673F}"/>
              </a:ext>
            </a:extLst>
          </p:cNvPr>
          <p:cNvSpPr/>
          <p:nvPr/>
        </p:nvSpPr>
        <p:spPr>
          <a:xfrm>
            <a:off x="1186259" y="2142776"/>
            <a:ext cx="8819886" cy="73866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entury Gothic" panose="020B0502020202020204" pitchFamily="34" charset="0"/>
              </a:rPr>
              <a:t>WHAT HEALTHCARE AREA</a:t>
            </a:r>
            <a:endParaRPr lang="ru-RU" sz="1400" dirty="0">
              <a:latin typeface="Century Gothic" panose="020B0502020202020204" pitchFamily="34" charset="0"/>
            </a:endParaRPr>
          </a:p>
          <a:p>
            <a:r>
              <a:rPr lang="ru-RU" sz="1400" dirty="0" smtClean="0">
                <a:latin typeface="Century Gothic" panose="020B0502020202020204" pitchFamily="34" charset="0"/>
              </a:rPr>
              <a:t>(</a:t>
            </a:r>
            <a:r>
              <a:rPr lang="en-US" sz="1400" dirty="0" smtClean="0">
                <a:latin typeface="Century Gothic" panose="020B0502020202020204" pitchFamily="34" charset="0"/>
              </a:rPr>
              <a:t>what types of healthcare services, what </a:t>
            </a:r>
            <a:r>
              <a:rPr lang="en-US" sz="1400" dirty="0" err="1" smtClean="0">
                <a:latin typeface="Century Gothic" panose="020B0502020202020204" pitchFamily="34" charset="0"/>
              </a:rPr>
              <a:t>nosological</a:t>
            </a:r>
            <a:r>
              <a:rPr lang="en-US" sz="1400" dirty="0" smtClean="0">
                <a:latin typeface="Century Gothic" panose="020B0502020202020204" pitchFamily="34" charset="0"/>
              </a:rPr>
              <a:t> groups, etc.</a:t>
            </a:r>
            <a:r>
              <a:rPr lang="ru-RU" sz="1400" dirty="0" smtClean="0">
                <a:latin typeface="Century Gothic" panose="020B0502020202020204" pitchFamily="34" charset="0"/>
              </a:rPr>
              <a:t>) </a:t>
            </a:r>
            <a:r>
              <a:rPr lang="en-US" sz="1400" dirty="0" smtClean="0">
                <a:latin typeface="Century Gothic" panose="020B0502020202020204" pitchFamily="34" charset="0"/>
              </a:rPr>
              <a:t>COULD THESE RESULTS BE IMPLEMENTED IN</a:t>
            </a:r>
            <a:r>
              <a:rPr lang="ru-RU" sz="1400" dirty="0" smtClean="0">
                <a:latin typeface="Century Gothic" panose="020B0502020202020204" pitchFamily="34" charset="0"/>
              </a:rPr>
              <a:t>? </a:t>
            </a:r>
            <a:endParaRPr lang="ru-RU" sz="1400" dirty="0">
              <a:latin typeface="Century Gothic" panose="020B0502020202020204" pitchFamily="34" charset="0"/>
            </a:endParaRPr>
          </a:p>
        </p:txBody>
      </p:sp>
      <p:sp>
        <p:nvSpPr>
          <p:cNvPr id="50" name="Стрелка вправо 49"/>
          <p:cNvSpPr/>
          <p:nvPr/>
        </p:nvSpPr>
        <p:spPr>
          <a:xfrm>
            <a:off x="5812680" y="4654219"/>
            <a:ext cx="284408" cy="1039694"/>
          </a:xfrm>
          <a:prstGeom prst="rightArrow">
            <a:avLst>
              <a:gd name="adj1" fmla="val 50000"/>
              <a:gd name="adj2" fmla="val 10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51" name="Прямоугольник 50"/>
          <p:cNvSpPr/>
          <p:nvPr/>
        </p:nvSpPr>
        <p:spPr>
          <a:xfrm>
            <a:off x="6262308" y="4412257"/>
            <a:ext cx="2224731" cy="150032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latin typeface="Century Gothic" panose="020B0502020202020204" pitchFamily="34" charset="0"/>
              </a:rPr>
              <a:t>Implementation </a:t>
            </a:r>
            <a:r>
              <a:rPr lang="de-DE" sz="1600" b="1" dirty="0" smtClean="0">
                <a:latin typeface="Century Gothic" panose="020B0502020202020204" pitchFamily="34" charset="0"/>
              </a:rPr>
              <a:t>stage-3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algn="ctr"/>
            <a:r>
              <a:rPr lang="de-DE" sz="1600" dirty="0">
                <a:latin typeface="Century Gothic" panose="020B0502020202020204" pitchFamily="34" charset="0"/>
              </a:rPr>
              <a:t>Description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xmlns="" id="{A69A0BBA-FDFF-4D69-9E09-E74BBF0589C7}"/>
              </a:ext>
            </a:extLst>
          </p:cNvPr>
          <p:cNvSpPr/>
          <p:nvPr/>
        </p:nvSpPr>
        <p:spPr>
          <a:xfrm>
            <a:off x="475834" y="1740859"/>
            <a:ext cx="107286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Description</a:t>
            </a:r>
            <a:endParaRPr lang="ru-RU" dirty="0">
              <a:latin typeface="Century Gothic" panose="020B0502020202020204" pitchFamily="34" charset="0"/>
            </a:endParaRPr>
          </a:p>
          <a:p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4" name="Стрелка вправо 53"/>
          <p:cNvSpPr/>
          <p:nvPr/>
        </p:nvSpPr>
        <p:spPr>
          <a:xfrm>
            <a:off x="8647884" y="4654219"/>
            <a:ext cx="284408" cy="1039694"/>
          </a:xfrm>
          <a:prstGeom prst="rightArrow">
            <a:avLst>
              <a:gd name="adj1" fmla="val 50000"/>
              <a:gd name="adj2" fmla="val 10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55" name="Прямоугольник 54"/>
          <p:cNvSpPr/>
          <p:nvPr/>
        </p:nvSpPr>
        <p:spPr>
          <a:xfrm>
            <a:off x="9115268" y="4412257"/>
            <a:ext cx="2224731" cy="150032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b="1" dirty="0">
                <a:latin typeface="Century Gothic" panose="020B0502020202020204" pitchFamily="34" charset="0"/>
              </a:rPr>
              <a:t>Implementation </a:t>
            </a:r>
            <a:r>
              <a:rPr lang="de-DE" sz="1600" b="1" dirty="0" smtClean="0">
                <a:latin typeface="Century Gothic" panose="020B0502020202020204" pitchFamily="34" charset="0"/>
              </a:rPr>
              <a:t>stage-4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algn="ctr"/>
            <a:r>
              <a:rPr lang="de-DE" sz="1600" dirty="0">
                <a:latin typeface="Century Gothic" panose="020B0502020202020204" pitchFamily="34" charset="0"/>
              </a:rPr>
              <a:t>Description</a:t>
            </a:r>
          </a:p>
        </p:txBody>
      </p:sp>
      <p:sp>
        <p:nvSpPr>
          <p:cNvPr id="60" name="圆角矩形 23">
            <a:extLst>
              <a:ext uri="{FF2B5EF4-FFF2-40B4-BE49-F238E27FC236}">
                <a16:creationId xmlns:a16="http://schemas.microsoft.com/office/drawing/2014/main" xmlns="" id="{E8741685-DDBD-4AD4-A815-840B35F64572}"/>
              </a:ext>
            </a:extLst>
          </p:cNvPr>
          <p:cNvSpPr/>
          <p:nvPr/>
        </p:nvSpPr>
        <p:spPr>
          <a:xfrm>
            <a:off x="555735" y="1582058"/>
            <a:ext cx="10512000" cy="54415"/>
          </a:xfrm>
          <a:prstGeom prst="roundRect">
            <a:avLst>
              <a:gd name="adj" fmla="val 50000"/>
            </a:avLst>
          </a:prstGeom>
          <a:solidFill>
            <a:srgbClr val="93B0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C4CF9D73-FEB2-4A03-8A77-06EB0C1A2A67}"/>
              </a:ext>
            </a:extLst>
          </p:cNvPr>
          <p:cNvSpPr/>
          <p:nvPr/>
        </p:nvSpPr>
        <p:spPr>
          <a:xfrm>
            <a:off x="480451" y="1205132"/>
            <a:ext cx="80608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entury Gothic" panose="020B0502020202020204" pitchFamily="34" charset="0"/>
              </a:rPr>
              <a:t>Implementation of the project to Healthcare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62" name="圆角矩形 23">
            <a:extLst>
              <a:ext uri="{FF2B5EF4-FFF2-40B4-BE49-F238E27FC236}">
                <a16:creationId xmlns:a16="http://schemas.microsoft.com/office/drawing/2014/main" xmlns="" id="{228C36AF-1D15-493A-9827-4AA54006757A}"/>
              </a:ext>
            </a:extLst>
          </p:cNvPr>
          <p:cNvSpPr/>
          <p:nvPr/>
        </p:nvSpPr>
        <p:spPr>
          <a:xfrm>
            <a:off x="555735" y="4179467"/>
            <a:ext cx="10512000" cy="54415"/>
          </a:xfrm>
          <a:prstGeom prst="roundRect">
            <a:avLst>
              <a:gd name="adj" fmla="val 50000"/>
            </a:avLst>
          </a:prstGeom>
          <a:solidFill>
            <a:srgbClr val="93B0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533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3" name="Прямоугольник 62">
            <a:extLst>
              <a:ext uri="{FF2B5EF4-FFF2-40B4-BE49-F238E27FC236}">
                <a16:creationId xmlns:a16="http://schemas.microsoft.com/office/drawing/2014/main" xmlns="" id="{8BF63B4F-CD53-4B6B-AD5D-7B76415A5B5D}"/>
              </a:ext>
            </a:extLst>
          </p:cNvPr>
          <p:cNvSpPr/>
          <p:nvPr/>
        </p:nvSpPr>
        <p:spPr>
          <a:xfrm>
            <a:off x="480451" y="3719311"/>
            <a:ext cx="77470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entury Gothic" panose="020B0502020202020204" pitchFamily="34" charset="0"/>
              </a:rPr>
              <a:t>Project implementation plan</a:t>
            </a:r>
            <a:endParaRPr lang="ru-RU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72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E3F20D7-28A4-46DA-891A-3B0B28E1B983}"/>
              </a:ext>
            </a:extLst>
          </p:cNvPr>
          <p:cNvSpPr/>
          <p:nvPr/>
        </p:nvSpPr>
        <p:spPr>
          <a:xfrm>
            <a:off x="611377" y="1948054"/>
            <a:ext cx="10309745" cy="964423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64773-9100-43FF-AA55-8F1149355977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EC6E87F6-8FA3-4884-86DC-1632AF05B292}"/>
              </a:ext>
            </a:extLst>
          </p:cNvPr>
          <p:cNvSpPr/>
          <p:nvPr/>
        </p:nvSpPr>
        <p:spPr>
          <a:xfrm>
            <a:off x="475834" y="396843"/>
            <a:ext cx="114764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POTENTIAL IMPLEMENTATION EFFECTS</a:t>
            </a:r>
            <a:endParaRPr lang="ru-RU" sz="4000" b="1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69A0BBA-FDFF-4D69-9E09-E74BBF0589C7}"/>
              </a:ext>
            </a:extLst>
          </p:cNvPr>
          <p:cNvSpPr/>
          <p:nvPr/>
        </p:nvSpPr>
        <p:spPr>
          <a:xfrm>
            <a:off x="510270" y="1489920"/>
            <a:ext cx="10852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entury Gothic" panose="020B0502020202020204" pitchFamily="34" charset="0"/>
              </a:rPr>
              <a:t>Description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B69A35B-E20F-4ACE-AB06-DE9448DC6C16}"/>
              </a:ext>
            </a:extLst>
          </p:cNvPr>
          <p:cNvSpPr/>
          <p:nvPr/>
        </p:nvSpPr>
        <p:spPr>
          <a:xfrm>
            <a:off x="495780" y="5224540"/>
            <a:ext cx="3002794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CONCLUSION</a:t>
            </a:r>
            <a:r>
              <a:rPr lang="ru-RU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endParaRPr lang="ru-RU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F7A9BCC-2723-4C32-840C-884365C7ADC2}"/>
              </a:ext>
            </a:extLst>
          </p:cNvPr>
          <p:cNvSpPr/>
          <p:nvPr/>
        </p:nvSpPr>
        <p:spPr>
          <a:xfrm>
            <a:off x="501954" y="5898612"/>
            <a:ext cx="103546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Century Gothic" panose="020B0502020202020204" pitchFamily="34" charset="0"/>
              </a:rPr>
              <a:t>The </a:t>
            </a:r>
            <a:r>
              <a:rPr lang="de-DE" dirty="0" err="1">
                <a:latin typeface="Century Gothic" panose="020B0502020202020204" pitchFamily="34" charset="0"/>
              </a:rPr>
              <a:t>conclusion</a:t>
            </a:r>
            <a:r>
              <a:rPr lang="de-DE" dirty="0">
                <a:latin typeface="Century Gothic" panose="020B0502020202020204" pitchFamily="34" charset="0"/>
              </a:rPr>
              <a:t> </a:t>
            </a:r>
            <a:r>
              <a:rPr lang="de-DE" dirty="0" err="1">
                <a:latin typeface="Century Gothic" panose="020B0502020202020204" pitchFamily="34" charset="0"/>
              </a:rPr>
              <a:t>is</a:t>
            </a:r>
            <a:r>
              <a:rPr lang="de-DE" dirty="0">
                <a:latin typeface="Century Gothic" panose="020B0502020202020204" pitchFamily="34" charset="0"/>
              </a:rPr>
              <a:t> </a:t>
            </a:r>
            <a:r>
              <a:rPr lang="de-DE" dirty="0" err="1">
                <a:latin typeface="Century Gothic" panose="020B0502020202020204" pitchFamily="34" charset="0"/>
              </a:rPr>
              <a:t>described</a:t>
            </a:r>
            <a:endParaRPr lang="de-DE" dirty="0">
              <a:latin typeface="Century Gothic" panose="020B0502020202020204" pitchFamily="34" charset="0"/>
            </a:endParaRPr>
          </a:p>
          <a:p>
            <a:endParaRPr lang="ru-RU" dirty="0">
              <a:latin typeface="Century Gothic" panose="020B0502020202020204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E6F4D6EE-A6C6-4C41-8B5A-57954001E5CD}"/>
              </a:ext>
            </a:extLst>
          </p:cNvPr>
          <p:cNvCxnSpPr/>
          <p:nvPr/>
        </p:nvCxnSpPr>
        <p:spPr>
          <a:xfrm>
            <a:off x="611378" y="5809315"/>
            <a:ext cx="102452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11378" y="1948056"/>
            <a:ext cx="622659" cy="96443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D481652-3375-44B4-824B-97E4FC99673F}"/>
              </a:ext>
            </a:extLst>
          </p:cNvPr>
          <p:cNvSpPr/>
          <p:nvPr/>
        </p:nvSpPr>
        <p:spPr>
          <a:xfrm>
            <a:off x="1234037" y="2056638"/>
            <a:ext cx="9622564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The expected effects of the </a:t>
            </a:r>
            <a:r>
              <a:rPr lang="en-US" sz="1400" dirty="0" smtClean="0">
                <a:latin typeface="Century Gothic" panose="020B0502020202020204" pitchFamily="34" charset="0"/>
              </a:rPr>
              <a:t>results implementation. </a:t>
            </a:r>
            <a:r>
              <a:rPr lang="en-US" sz="1400" dirty="0">
                <a:latin typeface="Century Gothic" panose="020B0502020202020204" pitchFamily="34" charset="0"/>
              </a:rPr>
              <a:t>Briefly describe the possible effects: increasing public satisfaction, improving health statistics, economic benefits for </a:t>
            </a:r>
            <a:r>
              <a:rPr lang="en-US" sz="1400" dirty="0" smtClean="0">
                <a:latin typeface="Century Gothic" panose="020B0502020202020204" pitchFamily="34" charset="0"/>
              </a:rPr>
              <a:t>healthcare, </a:t>
            </a:r>
            <a:r>
              <a:rPr lang="en-US" sz="1400" dirty="0">
                <a:latin typeface="Century Gothic" panose="020B0502020202020204" pitchFamily="34" charset="0"/>
              </a:rPr>
              <a:t>etc. </a:t>
            </a:r>
            <a:r>
              <a:rPr lang="en-US" sz="1400" dirty="0" smtClean="0">
                <a:latin typeface="Century Gothic" panose="020B0502020202020204" pitchFamily="34" charset="0"/>
              </a:rPr>
              <a:t>Give logical proof.</a:t>
            </a:r>
            <a:endParaRPr lang="ru-R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690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58290" y="1412722"/>
            <a:ext cx="5612330" cy="1884363"/>
          </a:xfrm>
        </p:spPr>
        <p:txBody>
          <a:bodyPr anchor="b">
            <a:normAutofit/>
          </a:bodyPr>
          <a:lstStyle/>
          <a:p>
            <a:r>
              <a:rPr lang="en-US" sz="4000" b="1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THANK YOU</a:t>
            </a:r>
            <a:r>
              <a:rPr lang="ru-RU" sz="4000" b="1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40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/>
            </a:r>
            <a:br>
              <a:rPr lang="en-US" sz="4000" b="1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4000" b="1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FOR YOUR ATTENTION</a:t>
            </a:r>
            <a:r>
              <a:rPr lang="ru-RU" sz="4000" b="1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!</a:t>
            </a:r>
            <a:endParaRPr lang="ru-RU" sz="4000" b="1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93054" y="3993233"/>
            <a:ext cx="4909652" cy="584775"/>
          </a:xfr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16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Young Researchers Work</a:t>
            </a:r>
            <a:r>
              <a:rPr lang="ru-RU" sz="16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6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Competition</a:t>
            </a:r>
            <a:endParaRPr lang="ru-RU" sz="16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Forum </a:t>
            </a:r>
            <a:r>
              <a:rPr lang="de-DE" sz="1600" dirty="0" err="1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Sociology</a:t>
            </a:r>
            <a:r>
              <a:rPr lang="de-DE" sz="1600" dirty="0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sz="1600" dirty="0" err="1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of</a:t>
            </a:r>
            <a:r>
              <a:rPr lang="de-DE" sz="16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sz="1600" dirty="0" err="1" smtClean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Health</a:t>
            </a:r>
            <a:endParaRPr lang="ru-RU" sz="16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>
            <a:off x="790932" y="3843580"/>
            <a:ext cx="4228788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дзаголовок 2">
            <a:extLst>
              <a:ext uri="{FF2B5EF4-FFF2-40B4-BE49-F238E27FC236}">
                <a16:creationId xmlns:a16="http://schemas.microsoft.com/office/drawing/2014/main" xmlns="" id="{AAFD3FF6-B955-4A32-B50A-21E3C8EC1AE7}"/>
              </a:ext>
            </a:extLst>
          </p:cNvPr>
          <p:cNvSpPr txBox="1">
            <a:spLocks/>
          </p:cNvSpPr>
          <p:nvPr/>
        </p:nvSpPr>
        <p:spPr>
          <a:xfrm>
            <a:off x="-315049" y="6138754"/>
            <a:ext cx="234667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1800" dirty="0"/>
          </a:p>
        </p:txBody>
      </p:sp>
      <p:sp>
        <p:nvSpPr>
          <p:cNvPr id="31" name="Подзаголовок 2">
            <a:extLst>
              <a:ext uri="{FF2B5EF4-FFF2-40B4-BE49-F238E27FC236}">
                <a16:creationId xmlns:a16="http://schemas.microsoft.com/office/drawing/2014/main" xmlns="" id="{4C2A19A4-7CBE-4AC1-8DBB-85ECD73B59DF}"/>
              </a:ext>
            </a:extLst>
          </p:cNvPr>
          <p:cNvSpPr txBox="1">
            <a:spLocks/>
          </p:cNvSpPr>
          <p:nvPr/>
        </p:nvSpPr>
        <p:spPr>
          <a:xfrm>
            <a:off x="693054" y="4876591"/>
            <a:ext cx="4909652" cy="76944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Author’s full name</a:t>
            </a:r>
            <a:endParaRPr lang="ru-RU" sz="11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University</a:t>
            </a:r>
            <a:r>
              <a:rPr lang="ru-RU" sz="11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/ </a:t>
            </a:r>
            <a:r>
              <a:rPr lang="en-US" sz="11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Organization</a:t>
            </a:r>
            <a:r>
              <a:rPr lang="ru-RU" sz="11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/>
            </a:r>
            <a:br>
              <a:rPr lang="ru-RU" sz="11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1100" dirty="0">
                <a:latin typeface="Century Gothic" panose="020B0502020202020204" pitchFamily="34" charset="0"/>
                <a:ea typeface="Roboto" panose="02000000000000000000" pitchFamily="2" charset="0"/>
                <a:cs typeface="Roboto" panose="02000000000000000000" pitchFamily="2" charset="0"/>
              </a:rPr>
              <a:t>City</a:t>
            </a:r>
            <a:endParaRPr lang="ru-RU" sz="11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100" dirty="0">
              <a:latin typeface="Century Gothic" panose="020B0502020202020204" pitchFamily="34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6370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395</Words>
  <Application>Microsoft Office PowerPoint</Application>
  <PresentationFormat>Произвольный</PresentationFormat>
  <Paragraphs>72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REPORT TITLE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THANK YOU 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</dc:creator>
  <cp:lastModifiedBy>ddzuvao</cp:lastModifiedBy>
  <cp:revision>183</cp:revision>
  <dcterms:created xsi:type="dcterms:W3CDTF">2019-02-26T08:53:09Z</dcterms:created>
  <dcterms:modified xsi:type="dcterms:W3CDTF">2019-08-28T13:43:11Z</dcterms:modified>
</cp:coreProperties>
</file>